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8" r:id="rId5"/>
    <p:sldId id="267" r:id="rId6"/>
    <p:sldId id="260" r:id="rId7"/>
    <p:sldId id="259" r:id="rId8"/>
    <p:sldId id="262" r:id="rId9"/>
    <p:sldId id="270" r:id="rId10"/>
    <p:sldId id="263" r:id="rId11"/>
    <p:sldId id="278" r:id="rId12"/>
    <p:sldId id="271" r:id="rId13"/>
    <p:sldId id="276" r:id="rId14"/>
    <p:sldId id="274" r:id="rId15"/>
    <p:sldId id="269" r:id="rId16"/>
    <p:sldId id="264" r:id="rId17"/>
    <p:sldId id="275" r:id="rId18"/>
    <p:sldId id="266" r:id="rId19"/>
    <p:sldId id="279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06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Class</a:t>
            </a:r>
            <a:r>
              <a:rPr lang="en-US" baseline="0" dirty="0"/>
              <a:t> distribution of 106 subjects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Classes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Tabelle1!$A$2:$A$12</c:f>
              <c:numCache>
                <c:formatCode>General</c:formatCode>
                <c:ptCount val="1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</c:numCache>
            </c:numRef>
          </c:cat>
          <c:val>
            <c:numRef>
              <c:f>Tabelle1!$B$2:$B$12</c:f>
              <c:numCache>
                <c:formatCode>General</c:formatCode>
                <c:ptCount val="11"/>
                <c:pt idx="0">
                  <c:v>40</c:v>
                </c:pt>
                <c:pt idx="1">
                  <c:v>30</c:v>
                </c:pt>
                <c:pt idx="2">
                  <c:v>2370</c:v>
                </c:pt>
                <c:pt idx="3">
                  <c:v>2350</c:v>
                </c:pt>
                <c:pt idx="4">
                  <c:v>2380</c:v>
                </c:pt>
                <c:pt idx="5">
                  <c:v>2340</c:v>
                </c:pt>
                <c:pt idx="6">
                  <c:v>2340</c:v>
                </c:pt>
                <c:pt idx="7">
                  <c:v>2370</c:v>
                </c:pt>
                <c:pt idx="8">
                  <c:v>2360</c:v>
                </c:pt>
                <c:pt idx="9">
                  <c:v>2360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6CA-4A82-A545-CACCA51056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18907440"/>
        <c:axId val="718904816"/>
      </c:barChart>
      <c:catAx>
        <c:axId val="718907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18904816"/>
        <c:crosses val="autoZero"/>
        <c:auto val="1"/>
        <c:lblAlgn val="ctr"/>
        <c:lblOffset val="100"/>
        <c:noMultiLvlLbl val="0"/>
      </c:catAx>
      <c:valAx>
        <c:axId val="718904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18907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AF86D-3B89-4AAA-BC50-4DB0904DCB86}" type="datetimeFigureOut">
              <a:rPr lang="de-DE" smtClean="0"/>
              <a:t>13.05.2019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B814F-5CAA-4A4D-AC56-F01F3307A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1122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7406BB-D0C0-4525-A15D-44CBAF5F3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" y="1157287"/>
            <a:ext cx="6848475" cy="6829425"/>
          </a:xfrm>
          <a:prstGeom prst="rect">
            <a:avLst/>
          </a:prstGeom>
        </p:spPr>
      </p:pic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B814F-5CAA-4A4D-AC56-F01F3307A5A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3649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B814F-5CAA-4A4D-AC56-F01F3307A5A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6594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EEG signal has characteristics that make it different</a:t>
            </a:r>
          </a:p>
          <a:p>
            <a:r>
              <a:rPr lang="en-US" dirty="0"/>
              <a:t>from inputs that </a:t>
            </a:r>
            <a:r>
              <a:rPr lang="en-US" dirty="0" err="1"/>
              <a:t>ConvNets</a:t>
            </a:r>
            <a:r>
              <a:rPr lang="en-US" dirty="0"/>
              <a:t> have been most successful on,</a:t>
            </a:r>
          </a:p>
          <a:p>
            <a:r>
              <a:rPr lang="en-US" dirty="0"/>
              <a:t>namely images. In contrast to two-dimensional static</a:t>
            </a:r>
          </a:p>
          <a:p>
            <a:r>
              <a:rPr lang="en-US" dirty="0"/>
              <a:t>images, the EEG signal is a dynamic time series from electrode</a:t>
            </a:r>
          </a:p>
          <a:p>
            <a:r>
              <a:rPr lang="en-US" dirty="0"/>
              <a:t>measurements obtained on the three-dimensional</a:t>
            </a:r>
          </a:p>
          <a:p>
            <a:r>
              <a:rPr lang="en-US" dirty="0"/>
              <a:t>scalp surface. Also, the EEG signal has a comparatively</a:t>
            </a:r>
          </a:p>
          <a:p>
            <a:r>
              <a:rPr lang="en-US" dirty="0"/>
              <a:t>low signal-to-noise ratio, that is, sources that have no </a:t>
            </a:r>
            <a:r>
              <a:rPr lang="en-US" dirty="0" err="1"/>
              <a:t>taskrelevant</a:t>
            </a:r>
            <a:endParaRPr lang="en-US" dirty="0"/>
          </a:p>
          <a:p>
            <a:r>
              <a:rPr lang="en-US" dirty="0"/>
              <a:t>information often affect the EEG signal more</a:t>
            </a:r>
          </a:p>
          <a:p>
            <a:r>
              <a:rPr lang="en-US" dirty="0"/>
              <a:t>strongly than the task-relevant sources</a:t>
            </a:r>
          </a:p>
          <a:p>
            <a:endParaRPr lang="en-US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B814F-5CAA-4A4D-AC56-F01F3307A5A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0653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clearly a growing interest in the field. Fig. 5 shows the growth of the DL-EEG</a:t>
            </a:r>
          </a:p>
          <a:p>
            <a:r>
              <a:rPr lang="en-US" dirty="0"/>
              <a:t>literature since 2010. The first seven months of 2018 alone count more publications than 2010 to 2016 combined,</a:t>
            </a:r>
          </a:p>
          <a:p>
            <a:r>
              <a:rPr lang="en-US" dirty="0"/>
              <a:t>hence the relevance of this review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B814F-5CAA-4A4D-AC56-F01F3307A5A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5739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B814F-5CAA-4A4D-AC56-F01F3307A5A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3360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F7A6F-6CDF-45C9-A469-CB247F721F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F6EDF35-FB9E-46AC-A392-768BD32ABA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C82FD7-96F0-4EED-9404-765A5DAAD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9BB3-9254-4EAB-A0C6-2B140648FD9C}" type="datetime1">
              <a:rPr lang="de-DE" smtClean="0"/>
              <a:t>13.05.2019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1B2E99-74D2-4655-89A4-8E23B1B3E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E018263-3375-47BB-86DE-CC6B1C87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128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057C1E-5899-45EB-8A8C-0308E720A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9219358-9AF1-40FF-A3DA-09579B289C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00BFB5-EE95-4298-9F08-219EBDE51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1944D-D602-41DF-B76B-5DAF38994D1E}" type="datetime1">
              <a:rPr lang="de-DE" smtClean="0"/>
              <a:t>13.05.2019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A79067-05DB-4E20-8AF0-5399CA9D4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E6331D-8EAC-415D-8974-58FAD5948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5320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6C7C6E4-834B-4D95-BD78-EFC9A3BD68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04A1795-033E-457F-9B69-16B481293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AE4E12-BF07-442E-80DB-354B61914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8F227-9D87-46E0-AADC-50A248107FB6}" type="datetime1">
              <a:rPr lang="de-DE" smtClean="0"/>
              <a:t>13.05.2019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6A3C4F-9AB5-462B-84C1-335A15FED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5EB0CC-C9F7-4BB2-AA10-3C956EEAC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822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47D9CB-0234-4D12-8430-215DFE9C2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C3C6D5-9265-4942-B1A0-DA495BBD2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986B6E-6D61-439B-9C9F-AC234D42E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0EE7B-0085-49FF-B087-901AB87C8A22}" type="datetime1">
              <a:rPr lang="de-DE" smtClean="0"/>
              <a:t>13.05.2019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293788-88E4-4C32-9E6A-56EEF77F2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55CC0F-999C-4334-90FB-0BF9C39FF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5061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C9298D-3B09-4CCB-91CC-AF4CE2260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92DEC3-5192-4106-BB42-6A62178AC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DB1556-FBE3-4B45-A32E-6CB010F1D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DC7E-C0EF-4994-80D0-B1ECE7BCE92E}" type="datetime1">
              <a:rPr lang="de-DE" smtClean="0"/>
              <a:t>13.05.2019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EF8AA7-7194-48F6-9DC5-40891CE6F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90F8A0-3A17-4C1D-9EB5-11467D0B1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6110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67570F-321A-4B57-AD2E-2515F78C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828553-1DF3-47D1-8C23-7CF654CA66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1C285ED-7B86-4F0E-9411-E8404CE52C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FF0E269-8891-4FF0-85E1-94720FE45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D402E-CC9B-433F-A9F7-94ED64CB3E2A}" type="datetime1">
              <a:rPr lang="de-DE" smtClean="0"/>
              <a:t>13.05.2019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FDFB778-04E3-4706-9FE6-F0EF4ADCF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1D0EDA9-568A-42B2-A67C-577AE9F2B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030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03C0E8-ADE6-49C7-B7FC-2CEC0B8F1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D2F674-E015-4F3B-A525-0E2899215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7262A8-FEF9-4723-B743-A96839074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6FAF55-4EA8-4D80-AD98-05E8DEDAF5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2CD3B4D-E4A2-4068-90ED-1AE92F1434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E6A572C-E89F-45B0-BC37-CECACFEBE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05230-7DCB-4437-B1B8-4CA04AE21BFD}" type="datetime1">
              <a:rPr lang="de-DE" smtClean="0"/>
              <a:t>13.05.2019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E5FB24D-93CB-45E3-8972-EFF73DD21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6658AEB-8F63-48EF-9E4B-AF3B268DE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1113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B61635-A090-44C4-AEA0-A5EB9491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47C8115-5564-40E7-9126-E2EEA01DE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BFD1-0267-4AD1-9D62-A0EB129EAEB6}" type="datetime1">
              <a:rPr lang="de-DE" smtClean="0"/>
              <a:t>13.05.2019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1859FC9-A6A8-4B27-AAC9-51032CB5E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FB5E2A9-85D1-454C-BDAB-5084C9410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1034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8237736-FC76-47C2-BC46-20123E84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63556-FF0D-474C-AC70-0E6840BA4913}" type="datetime1">
              <a:rPr lang="de-DE" smtClean="0"/>
              <a:t>13.05.2019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A2166AA-660E-4720-97AD-D722D134E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57FB68B-5D92-4B98-AA80-9B726CF9B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869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F3FA87-A9E9-4914-BCBE-EDF759136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FBA48D-96C4-41C9-AE06-FFBC3ED5F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F668423-915F-4F41-AD28-B52AA55932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D8FFAA-AB96-418F-9DEF-1A16DC1B9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4570A-7181-48C6-A4FD-8FE94CA9C98E}" type="datetime1">
              <a:rPr lang="de-DE" smtClean="0"/>
              <a:t>13.05.2019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9EFCB9D-65A6-4088-BCB4-16A510DF6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EBDF0D5-3281-4120-A7C7-24DD354AA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1875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74D554-A590-4BFD-970B-055860D57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9711B39-46A5-4840-B191-31C2C14E8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76A593-6F39-4CB8-ADE0-1C337F36FF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984D91C-55DB-41F3-8C0B-20D0A3FAE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83C0E-E6AD-422C-BFC3-9E0C3E5C6A23}" type="datetime1">
              <a:rPr lang="de-DE" smtClean="0"/>
              <a:t>13.05.2019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32913F7-0AE7-4F42-B288-E738FC9AE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47E7C57-6CCE-4560-BEAA-7F3ED3DEB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7204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7FCB043-9992-4FC8-A2D5-D3BA08F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FC41260-A2FE-40A7-AC7A-6719894C3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3D3401-A1CA-444D-927F-F8BE3EEFDF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344EF-7002-4CD1-A028-E036C90A85CA}" type="datetime1">
              <a:rPr lang="de-DE" smtClean="0"/>
              <a:t>13.05.2019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A42FE4-AB66-4C4C-BA12-64D451E9AC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5CCB1E-32B6-41ED-9334-7A2A1D1487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36627-3063-4A1B-84F0-B2F5498F074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0311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hyperlink" Target="mailto:tim.fischer@artorg.unibe.ch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049A88-5DF3-4C52-AC6D-9C3CDAACF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0872" y="0"/>
            <a:ext cx="9782630" cy="2792867"/>
          </a:xfrm>
        </p:spPr>
        <p:txBody>
          <a:bodyPr>
            <a:normAutofit/>
          </a:bodyPr>
          <a:lstStyle/>
          <a:p>
            <a:r>
              <a:rPr lang="en-US" sz="4800" dirty="0"/>
              <a:t>Deep-Learning based Classification of Executed and Imagined Motor Movement EEG Signals</a:t>
            </a:r>
            <a:endParaRPr lang="de-DE" sz="4800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F89BE4E-FA26-43B4-9378-456B5ED91E79}"/>
              </a:ext>
            </a:extLst>
          </p:cNvPr>
          <p:cNvGrpSpPr/>
          <p:nvPr/>
        </p:nvGrpSpPr>
        <p:grpSpPr>
          <a:xfrm>
            <a:off x="3834906" y="3811177"/>
            <a:ext cx="6096000" cy="2877505"/>
            <a:chOff x="3492006" y="2792867"/>
            <a:chExt cx="6096000" cy="2877505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FC60A07C-5C0A-45BC-A789-C2F0CDF38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10767" y="2792867"/>
              <a:ext cx="4741863" cy="2616200"/>
            </a:xfrm>
            <a:prstGeom prst="rect">
              <a:avLst/>
            </a:prstGeom>
          </p:spPr>
        </p:pic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23A0E710-EF71-42C0-B9B0-594E19296B52}"/>
                </a:ext>
              </a:extLst>
            </p:cNvPr>
            <p:cNvSpPr/>
            <p:nvPr/>
          </p:nvSpPr>
          <p:spPr>
            <a:xfrm>
              <a:off x="3492006" y="5501095"/>
              <a:ext cx="6096000" cy="16927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de-DE" sz="500" dirty="0"/>
                <a:t>[http://sipl.eelabs.technion.ac.il/projects/examination-of-tms-effect-using-eeg-signal/]</a:t>
              </a: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E6B7EDB2-A5A1-4C5F-B02B-C48C147FD931}"/>
              </a:ext>
            </a:extLst>
          </p:cNvPr>
          <p:cNvSpPr txBox="1"/>
          <p:nvPr/>
        </p:nvSpPr>
        <p:spPr>
          <a:xfrm>
            <a:off x="2537361" y="2961409"/>
            <a:ext cx="8759193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(</a:t>
            </a:r>
            <a:r>
              <a:rPr lang="de-DE" dirty="0" err="1"/>
              <a:t>Pre</a:t>
            </a:r>
            <a:r>
              <a:rPr lang="de-DE" dirty="0"/>
              <a:t>) Final Project </a:t>
            </a:r>
            <a:r>
              <a:rPr lang="de-DE" dirty="0" err="1"/>
              <a:t>Presentation</a:t>
            </a:r>
            <a:r>
              <a:rPr lang="de-DE" dirty="0"/>
              <a:t> of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courcse</a:t>
            </a:r>
            <a:r>
              <a:rPr lang="de-DE" dirty="0"/>
              <a:t> </a:t>
            </a:r>
            <a:r>
              <a:rPr lang="de-DE" dirty="0" err="1"/>
              <a:t>Advanced</a:t>
            </a:r>
            <a:r>
              <a:rPr lang="de-DE" dirty="0"/>
              <a:t> Topics in </a:t>
            </a:r>
            <a:r>
              <a:rPr lang="de-DE" dirty="0" err="1"/>
              <a:t>Machine</a:t>
            </a:r>
            <a:r>
              <a:rPr lang="de-DE" dirty="0"/>
              <a:t> Learning (ATML)</a:t>
            </a:r>
          </a:p>
          <a:p>
            <a:pPr algn="ctr"/>
            <a:r>
              <a:rPr lang="de-DE" dirty="0"/>
              <a:t>-Prof. </a:t>
            </a:r>
            <a:r>
              <a:rPr lang="de-DE"/>
              <a:t>Favaro-</a:t>
            </a:r>
            <a:endParaRPr lang="de-DE" dirty="0"/>
          </a:p>
          <a:p>
            <a:pPr algn="ctr"/>
            <a:r>
              <a:rPr lang="de-DE" sz="1300" dirty="0"/>
              <a:t>Members: Özhan Özen, Joaquin </a:t>
            </a:r>
            <a:r>
              <a:rPr lang="de-DE" sz="1300" dirty="0" err="1"/>
              <a:t>Penalver</a:t>
            </a:r>
            <a:r>
              <a:rPr lang="de-DE" sz="1300" dirty="0"/>
              <a:t>-Andres, </a:t>
            </a:r>
            <a:r>
              <a:rPr lang="de-DE" sz="1300" u="sng" dirty="0"/>
              <a:t>Tim Fischer</a:t>
            </a:r>
          </a:p>
        </p:txBody>
      </p:sp>
    </p:spTree>
    <p:extLst>
      <p:ext uri="{BB962C8B-B14F-4D97-AF65-F5344CB8AC3E}">
        <p14:creationId xmlns:p14="http://schemas.microsoft.com/office/powerpoint/2010/main" val="2511153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0E56F7-D995-4FE4-A583-90753EBDE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Models …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tried</a:t>
            </a:r>
            <a:r>
              <a:rPr lang="de-DE" dirty="0"/>
              <a:t> and </a:t>
            </a:r>
            <a:r>
              <a:rPr lang="de-DE" dirty="0" err="1"/>
              <a:t>tried</a:t>
            </a:r>
            <a:r>
              <a:rPr lang="de-DE" dirty="0"/>
              <a:t>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F38256-A66D-4907-9F00-56F8CF781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Simple FC Models </a:t>
            </a:r>
          </a:p>
          <a:p>
            <a:pPr lvl="1"/>
            <a:r>
              <a:rPr lang="de-DE" dirty="0" err="1"/>
              <a:t>Deeper</a:t>
            </a:r>
            <a:r>
              <a:rPr lang="de-DE" dirty="0"/>
              <a:t> and wider FC Models …. </a:t>
            </a:r>
          </a:p>
          <a:p>
            <a:pPr marL="914400" lvl="2" indent="0">
              <a:buNone/>
            </a:pPr>
            <a:r>
              <a:rPr lang="de-DE" dirty="0">
                <a:sym typeface="Wingdings" panose="05000000000000000000" pitchFamily="2" charset="2"/>
              </a:rPr>
              <a:t> Very </a:t>
            </a:r>
            <a:r>
              <a:rPr lang="de-DE" dirty="0" err="1">
                <a:sym typeface="Wingdings" panose="05000000000000000000" pitchFamily="2" charset="2"/>
              </a:rPr>
              <a:t>low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results</a:t>
            </a:r>
            <a:r>
              <a:rPr lang="de-DE" dirty="0">
                <a:sym typeface="Wingdings" panose="05000000000000000000" pitchFamily="2" charset="2"/>
              </a:rPr>
              <a:t> on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test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set</a:t>
            </a:r>
            <a:r>
              <a:rPr lang="de-DE" dirty="0">
                <a:sym typeface="Wingdings" panose="05000000000000000000" pitchFamily="2" charset="2"/>
              </a:rPr>
              <a:t> + </a:t>
            </a:r>
            <a:r>
              <a:rPr lang="de-DE" dirty="0" err="1">
                <a:sym typeface="Wingdings" panose="05000000000000000000" pitchFamily="2" charset="2"/>
              </a:rPr>
              <a:t>shallow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traning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curves</a:t>
            </a:r>
            <a:endParaRPr lang="de-DE" dirty="0"/>
          </a:p>
          <a:p>
            <a:r>
              <a:rPr lang="de-DE" dirty="0"/>
              <a:t>Simple, </a:t>
            </a:r>
            <a:r>
              <a:rPr lang="de-DE" dirty="0" err="1"/>
              <a:t>deep</a:t>
            </a:r>
            <a:r>
              <a:rPr lang="de-DE" dirty="0"/>
              <a:t> and </a:t>
            </a:r>
            <a:r>
              <a:rPr lang="de-DE" dirty="0" err="1"/>
              <a:t>wide</a:t>
            </a:r>
            <a:r>
              <a:rPr lang="de-DE" dirty="0"/>
              <a:t> </a:t>
            </a:r>
            <a:r>
              <a:rPr lang="de-DE" dirty="0" err="1"/>
              <a:t>combinations</a:t>
            </a:r>
            <a:r>
              <a:rPr lang="de-DE" dirty="0"/>
              <a:t> of CNNs 1D and 2D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</a:t>
            </a:r>
            <a:r>
              <a:rPr lang="de-DE" dirty="0" err="1">
                <a:sym typeface="Wingdings" panose="05000000000000000000" pitchFamily="2" charset="2"/>
              </a:rPr>
              <a:t>Regularization</a:t>
            </a:r>
            <a:r>
              <a:rPr lang="de-DE" dirty="0">
                <a:sym typeface="Wingdings" panose="05000000000000000000" pitchFamily="2" charset="2"/>
              </a:rPr>
              <a:t>: </a:t>
            </a:r>
            <a:r>
              <a:rPr lang="de-DE" dirty="0"/>
              <a:t>Dropout … </a:t>
            </a:r>
            <a:r>
              <a:rPr lang="de-DE" dirty="0" err="1"/>
              <a:t>batch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r>
              <a:rPr lang="de-DE" dirty="0"/>
              <a:t> …. </a:t>
            </a:r>
            <a:r>
              <a:rPr lang="de-DE" dirty="0" err="1"/>
              <a:t>Weight</a:t>
            </a:r>
            <a:r>
              <a:rPr lang="de-DE" dirty="0"/>
              <a:t> </a:t>
            </a:r>
            <a:r>
              <a:rPr lang="de-DE" dirty="0" err="1"/>
              <a:t>decay</a:t>
            </a:r>
            <a:r>
              <a:rPr lang="de-DE" dirty="0"/>
              <a:t> …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20FFF59-1601-4167-A124-D75CD5F6D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915E8-3457-4484-8B95-A5D15960A652}" type="datetime1">
              <a:rPr lang="de-DE" smtClean="0"/>
              <a:t>13.05.2019</a:t>
            </a:fld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AC18D31D-CFA6-48FF-88F4-453F6964E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70BC291-7330-4EC1-8F03-BF7AA3CDF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10</a:t>
            </a:fld>
            <a:endParaRPr lang="de-DE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30C0EDF6-5B91-4E77-A65A-45185789941C}"/>
              </a:ext>
            </a:extLst>
          </p:cNvPr>
          <p:cNvGrpSpPr/>
          <p:nvPr/>
        </p:nvGrpSpPr>
        <p:grpSpPr>
          <a:xfrm>
            <a:off x="1577586" y="3543056"/>
            <a:ext cx="2871511" cy="2127353"/>
            <a:chOff x="6692326" y="3137617"/>
            <a:chExt cx="4473677" cy="3355258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99214237-AC69-49F3-9785-217F2B562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92326" y="3137617"/>
              <a:ext cx="4473677" cy="3355258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61C499DB-1FFA-4BEE-A6D5-13C62B0AD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2277" y="4921604"/>
              <a:ext cx="852167" cy="924724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2E9AA2A3-1090-4E84-8FFA-BC109FA82895}"/>
                </a:ext>
              </a:extLst>
            </p:cNvPr>
            <p:cNvSpPr txBox="1"/>
            <p:nvPr/>
          </p:nvSpPr>
          <p:spPr>
            <a:xfrm>
              <a:off x="7574470" y="4638675"/>
              <a:ext cx="2422756" cy="679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2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Overfitting</a:t>
              </a:r>
              <a:endParaRPr lang="de-DE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13" name="Grafik 12">
            <a:extLst>
              <a:ext uri="{FF2B5EF4-FFF2-40B4-BE49-F238E27FC236}">
                <a16:creationId xmlns:a16="http://schemas.microsoft.com/office/drawing/2014/main" id="{53DD89CD-7400-45B4-B083-97F29F4513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736" y="1825625"/>
            <a:ext cx="1277702" cy="1277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76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0E56F7-D995-4FE4-A583-90753EBDE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Literature</a:t>
            </a:r>
            <a:r>
              <a:rPr lang="de-DE" dirty="0"/>
              <a:t> and EEG Models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F38256-A66D-4907-9F00-56F8CF781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EEGNet</a:t>
            </a:r>
            <a:r>
              <a:rPr lang="de-DE" dirty="0"/>
              <a:t>, Deep4Net, EEGNetv4 …..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 </a:t>
            </a:r>
            <a:r>
              <a:rPr lang="de-DE" dirty="0" err="1">
                <a:sym typeface="Wingdings" panose="05000000000000000000" pitchFamily="2" charset="2"/>
              </a:rPr>
              <a:t>Already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way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better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results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than</a:t>
            </a:r>
            <a:r>
              <a:rPr lang="de-DE" dirty="0">
                <a:sym typeface="Wingdings" panose="05000000000000000000" pitchFamily="2" charset="2"/>
              </a:rPr>
              <a:t> „</a:t>
            </a:r>
            <a:r>
              <a:rPr lang="de-DE" dirty="0" err="1">
                <a:sym typeface="Wingdings" panose="05000000000000000000" pitchFamily="2" charset="2"/>
              </a:rPr>
              <a:t>our</a:t>
            </a:r>
            <a:r>
              <a:rPr lang="de-DE" dirty="0">
                <a:sym typeface="Wingdings" panose="05000000000000000000" pitchFamily="2" charset="2"/>
              </a:rPr>
              <a:t>“ </a:t>
            </a:r>
            <a:r>
              <a:rPr lang="de-DE" dirty="0" err="1">
                <a:sym typeface="Wingdings" panose="05000000000000000000" pitchFamily="2" charset="2"/>
              </a:rPr>
              <a:t>models</a:t>
            </a:r>
            <a:r>
              <a:rPr lang="de-DE" dirty="0">
                <a:sym typeface="Wingdings" panose="05000000000000000000" pitchFamily="2" charset="2"/>
              </a:rPr>
              <a:t>!</a:t>
            </a:r>
            <a:endParaRPr lang="de-DE" dirty="0"/>
          </a:p>
          <a:p>
            <a:pPr marL="0" indent="0">
              <a:buNone/>
            </a:pPr>
            <a:r>
              <a:rPr lang="en-US" sz="800" dirty="0"/>
              <a:t>[</a:t>
            </a:r>
            <a:r>
              <a:rPr lang="en-US" sz="800" dirty="0" err="1"/>
              <a:t>Lawhern</a:t>
            </a:r>
            <a:r>
              <a:rPr lang="en-US" sz="800" dirty="0"/>
              <a:t>, Vernon J. et al. 2016. “</a:t>
            </a:r>
            <a:r>
              <a:rPr lang="en-US" sz="800" dirty="0" err="1"/>
              <a:t>EEGNet</a:t>
            </a:r>
            <a:r>
              <a:rPr lang="en-US" sz="800" dirty="0"/>
              <a:t>: A Compact Convolutional Network for EEG-Based Brain-Computer Interfaces.”]</a:t>
            </a:r>
          </a:p>
          <a:p>
            <a:pPr marL="0" indent="0">
              <a:buNone/>
            </a:pPr>
            <a:r>
              <a:rPr lang="en-US" sz="800" dirty="0"/>
              <a:t>[</a:t>
            </a:r>
            <a:r>
              <a:rPr lang="en-US" sz="800" dirty="0" err="1"/>
              <a:t>Schirrmeister</a:t>
            </a:r>
            <a:r>
              <a:rPr lang="en-US" sz="800" dirty="0"/>
              <a:t> et al. 2017. “Deep Learning with Convolutional Neural Networks for EEG Decoding and Visualization”]</a:t>
            </a:r>
          </a:p>
          <a:p>
            <a:pPr marL="0" indent="0">
              <a:buNone/>
            </a:pPr>
            <a:endParaRPr lang="de-DE" sz="800" dirty="0"/>
          </a:p>
          <a:p>
            <a:r>
              <a:rPr lang="de-DE" sz="2400" i="1" dirty="0"/>
              <a:t>Train </a:t>
            </a:r>
            <a:r>
              <a:rPr lang="de-DE" sz="2400" i="1" dirty="0" err="1"/>
              <a:t>accuracies</a:t>
            </a:r>
            <a:r>
              <a:rPr lang="de-DE" sz="2400" i="1" dirty="0"/>
              <a:t> = Test </a:t>
            </a:r>
            <a:r>
              <a:rPr lang="de-DE" sz="2400" i="1" dirty="0" err="1"/>
              <a:t>accuracies</a:t>
            </a:r>
            <a:r>
              <a:rPr lang="de-DE" sz="2400" i="1" dirty="0"/>
              <a:t> </a:t>
            </a:r>
            <a:r>
              <a:rPr lang="de-DE" sz="2400" dirty="0">
                <a:sym typeface="Wingdings" panose="05000000000000000000" pitchFamily="2" charset="2"/>
              </a:rPr>
              <a:t> UNDERFITTING</a:t>
            </a:r>
            <a:endParaRPr lang="de-DE" sz="8000" dirty="0"/>
          </a:p>
          <a:p>
            <a:pPr lvl="1"/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b="1" dirty="0" err="1"/>
              <a:t>deeper</a:t>
            </a:r>
            <a:r>
              <a:rPr lang="de-DE" dirty="0"/>
              <a:t> and wider -&gt;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improvement</a:t>
            </a:r>
            <a:endParaRPr lang="de-DE" dirty="0"/>
          </a:p>
          <a:p>
            <a:pPr marL="914400" lvl="2" indent="0">
              <a:buNone/>
            </a:pPr>
            <a:endParaRPr lang="de-DE" dirty="0"/>
          </a:p>
          <a:p>
            <a:pPr marL="914400" lvl="2" indent="0">
              <a:buNone/>
            </a:pP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20FFF59-1601-4167-A124-D75CD5F6D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915E8-3457-4484-8B95-A5D15960A652}" type="datetime1">
              <a:rPr lang="de-DE" smtClean="0"/>
              <a:t>13.05.2019</a:t>
            </a:fld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AC18D31D-CFA6-48FF-88F4-453F6964E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70BC291-7330-4EC1-8F03-BF7AA3CDF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11</a:t>
            </a:fld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BA8CB58-9BEE-4879-AF94-9AFBEAE28326}"/>
              </a:ext>
            </a:extLst>
          </p:cNvPr>
          <p:cNvSpPr txBox="1"/>
          <p:nvPr/>
        </p:nvSpPr>
        <p:spPr>
          <a:xfrm>
            <a:off x="8778240" y="4206624"/>
            <a:ext cx="4229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1CDC975-9E0E-4A3F-AAB4-9E858108F4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549" y="4575956"/>
            <a:ext cx="1277702" cy="1277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4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59C7E3-6483-42D3-9FA8-DA92A6CF0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ConvNetFBCSP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8A5F96-37E3-46E0-B7FA-878972DB7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E37B3-E2AA-47D8-ACF5-186D71BF0DFB}"/>
              </a:ext>
            </a:extLst>
          </p:cNvPr>
          <p:cNvSpPr txBox="1"/>
          <p:nvPr/>
        </p:nvSpPr>
        <p:spPr>
          <a:xfrm>
            <a:off x="0" y="9084686"/>
            <a:ext cx="1263015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Concretely, the first two layers of the shallow</a:t>
            </a:r>
          </a:p>
          <a:p>
            <a:r>
              <a:rPr lang="en-US" dirty="0" err="1"/>
              <a:t>ConvNet</a:t>
            </a:r>
            <a:r>
              <a:rPr lang="en-US" dirty="0"/>
              <a:t> perform a temporal convolution and a spatial</a:t>
            </a:r>
          </a:p>
          <a:p>
            <a:r>
              <a:rPr lang="en-US" dirty="0"/>
              <a:t>filter, as in the deep </a:t>
            </a:r>
            <a:r>
              <a:rPr lang="en-US" dirty="0" err="1"/>
              <a:t>ConvNet</a:t>
            </a:r>
            <a:r>
              <a:rPr lang="en-US" dirty="0"/>
              <a:t>. These steps are analogous</a:t>
            </a:r>
          </a:p>
          <a:p>
            <a:r>
              <a:rPr lang="en-US" dirty="0"/>
              <a:t>to the bandpass and CSP spatial filter steps in FBCSP. In</a:t>
            </a:r>
          </a:p>
          <a:p>
            <a:r>
              <a:rPr lang="en-US" dirty="0"/>
              <a:t>contrast to the deep </a:t>
            </a:r>
            <a:r>
              <a:rPr lang="en-US" dirty="0" err="1"/>
              <a:t>ConvNet</a:t>
            </a:r>
            <a:r>
              <a:rPr lang="en-US" dirty="0"/>
              <a:t>, the temporal convolution</a:t>
            </a:r>
          </a:p>
          <a:p>
            <a:r>
              <a:rPr lang="en-US" dirty="0"/>
              <a:t>of the shallow </a:t>
            </a:r>
            <a:r>
              <a:rPr lang="en-US" dirty="0" err="1"/>
              <a:t>ConvNet</a:t>
            </a:r>
            <a:r>
              <a:rPr lang="en-US" dirty="0"/>
              <a:t> had a larger kernel size (25 vs</a:t>
            </a:r>
          </a:p>
          <a:p>
            <a:r>
              <a:rPr lang="en-US" dirty="0"/>
              <a:t>10), allowing a larger range of transformations in this</a:t>
            </a:r>
          </a:p>
          <a:p>
            <a:r>
              <a:rPr lang="en-US" dirty="0"/>
              <a:t>layer (smaller kernel sizes for the shallow </a:t>
            </a:r>
            <a:r>
              <a:rPr lang="en-US" dirty="0" err="1"/>
              <a:t>ConvNet</a:t>
            </a:r>
            <a:r>
              <a:rPr lang="en-US" dirty="0"/>
              <a:t> led to</a:t>
            </a:r>
          </a:p>
          <a:p>
            <a:r>
              <a:rPr lang="en-US" dirty="0"/>
              <a:t>lower accuracies in preliminary experiments on the training</a:t>
            </a:r>
          </a:p>
          <a:p>
            <a:r>
              <a:rPr lang="en-US" dirty="0"/>
              <a:t>set). After the temporal convolution and the spatial</a:t>
            </a:r>
          </a:p>
          <a:p>
            <a:r>
              <a:rPr lang="en-US" dirty="0"/>
              <a:t>filter of the shallow </a:t>
            </a:r>
            <a:r>
              <a:rPr lang="en-US" dirty="0" err="1"/>
              <a:t>ConvNet</a:t>
            </a:r>
            <a:r>
              <a:rPr lang="en-US" dirty="0"/>
              <a:t>, a squaring nonlinearity, a</a:t>
            </a:r>
          </a:p>
          <a:p>
            <a:r>
              <a:rPr lang="en-US" dirty="0"/>
              <a:t>mean pooling layer and a logarithmic activation function</a:t>
            </a:r>
          </a:p>
          <a:p>
            <a:r>
              <a:rPr lang="en-US" dirty="0"/>
              <a:t>followed; together these steps are analogous to the trial</a:t>
            </a:r>
          </a:p>
          <a:p>
            <a:r>
              <a:rPr lang="en-US" dirty="0"/>
              <a:t>log-variance computation in FBCSP (we note that these</a:t>
            </a:r>
          </a:p>
          <a:p>
            <a:r>
              <a:rPr lang="en-US" dirty="0"/>
              <a:t>steps were not used in the deep </a:t>
            </a:r>
            <a:r>
              <a:rPr lang="en-US" dirty="0" err="1"/>
              <a:t>ConvNet</a:t>
            </a:r>
            <a:r>
              <a:rPr lang="en-US" dirty="0"/>
              <a:t>). In contrast to</a:t>
            </a:r>
          </a:p>
          <a:p>
            <a:r>
              <a:rPr lang="en-US" dirty="0"/>
              <a:t>FBCSP, the shallow </a:t>
            </a:r>
            <a:r>
              <a:rPr lang="en-US" dirty="0" err="1"/>
              <a:t>ConvNet</a:t>
            </a:r>
            <a:r>
              <a:rPr lang="en-US" dirty="0"/>
              <a:t> embeds all the computational</a:t>
            </a:r>
          </a:p>
          <a:p>
            <a:r>
              <a:rPr lang="en-US" dirty="0"/>
              <a:t>steps in a single network, and thus all steps can be</a:t>
            </a:r>
          </a:p>
          <a:p>
            <a:r>
              <a:rPr lang="en-US" dirty="0"/>
              <a:t>optimized jointly (see the section “</a:t>
            </a:r>
            <a:r>
              <a:rPr lang="en-US" dirty="0" err="1"/>
              <a:t>ConvNet</a:t>
            </a:r>
            <a:r>
              <a:rPr lang="en-US" dirty="0"/>
              <a:t> Training”).</a:t>
            </a:r>
          </a:p>
          <a:p>
            <a:r>
              <a:rPr lang="en-US" dirty="0"/>
              <a:t>Also, due to having several pooling regions within one</a:t>
            </a:r>
          </a:p>
          <a:p>
            <a:r>
              <a:rPr lang="en-US" dirty="0"/>
              <a:t>trial, the shallow </a:t>
            </a:r>
            <a:r>
              <a:rPr lang="en-US" dirty="0" err="1"/>
              <a:t>ConvNet</a:t>
            </a:r>
            <a:r>
              <a:rPr lang="en-US" dirty="0"/>
              <a:t> can learn a temporal structure</a:t>
            </a:r>
          </a:p>
          <a:p>
            <a:r>
              <a:rPr lang="en-US" dirty="0"/>
              <a:t>of the band power changes within the trial, which was</a:t>
            </a:r>
          </a:p>
          <a:p>
            <a:r>
              <a:rPr lang="en-US" dirty="0"/>
              <a:t>shown to help classification in prior work [</a:t>
            </a:r>
            <a:r>
              <a:rPr lang="en-US" dirty="0" err="1"/>
              <a:t>Sakhavi</a:t>
            </a:r>
            <a:r>
              <a:rPr lang="en-US" dirty="0"/>
              <a:t> et al.,</a:t>
            </a:r>
          </a:p>
          <a:p>
            <a:r>
              <a:rPr lang="de-DE" dirty="0"/>
              <a:t>2015].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3C27107-A776-4C0A-91A0-406C24F20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7714" y="1833567"/>
            <a:ext cx="4299908" cy="357447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14B8A0D-F4C8-405F-A907-990B6FA7E4C8}"/>
              </a:ext>
            </a:extLst>
          </p:cNvPr>
          <p:cNvSpPr txBox="1"/>
          <p:nvPr/>
        </p:nvSpPr>
        <p:spPr>
          <a:xfrm>
            <a:off x="7404100" y="2477698"/>
            <a:ext cx="429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Dropout + </a:t>
            </a:r>
            <a:r>
              <a:rPr lang="de-DE" dirty="0" err="1"/>
              <a:t>ReLu</a:t>
            </a:r>
            <a:r>
              <a:rPr lang="de-DE" dirty="0"/>
              <a:t> + Batch </a:t>
            </a:r>
            <a:r>
              <a:rPr lang="de-DE" dirty="0" err="1"/>
              <a:t>Normalization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2DF4107-50CA-4E29-86D7-560A3F35E2C4}"/>
              </a:ext>
            </a:extLst>
          </p:cNvPr>
          <p:cNvSpPr txBox="1"/>
          <p:nvPr/>
        </p:nvSpPr>
        <p:spPr>
          <a:xfrm>
            <a:off x="7442200" y="3509811"/>
            <a:ext cx="429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Dropout + </a:t>
            </a:r>
            <a:r>
              <a:rPr lang="de-DE" dirty="0" err="1"/>
              <a:t>ReLu</a:t>
            </a:r>
            <a:r>
              <a:rPr lang="de-DE" dirty="0"/>
              <a:t> + Batch </a:t>
            </a:r>
            <a:r>
              <a:rPr lang="de-DE" dirty="0" err="1"/>
              <a:t>Normalization</a:t>
            </a:r>
            <a:endParaRPr lang="de-DE" dirty="0"/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D29AB06-BA18-48D8-A9B2-74E28061BD25}"/>
              </a:ext>
            </a:extLst>
          </p:cNvPr>
          <p:cNvCxnSpPr/>
          <p:nvPr/>
        </p:nvCxnSpPr>
        <p:spPr>
          <a:xfrm flipH="1">
            <a:off x="6967682" y="2651668"/>
            <a:ext cx="43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C98AC61-8324-4AF4-A94A-7FA6DB313B0A}"/>
              </a:ext>
            </a:extLst>
          </p:cNvPr>
          <p:cNvCxnSpPr/>
          <p:nvPr/>
        </p:nvCxnSpPr>
        <p:spPr>
          <a:xfrm flipH="1">
            <a:off x="7005782" y="3694477"/>
            <a:ext cx="43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06A9D37-28A8-4BD4-8ED7-8EB24298829C}"/>
              </a:ext>
            </a:extLst>
          </p:cNvPr>
          <p:cNvCxnSpPr/>
          <p:nvPr/>
        </p:nvCxnSpPr>
        <p:spPr>
          <a:xfrm>
            <a:off x="6250709" y="5228364"/>
            <a:ext cx="0" cy="2805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77811DAE-9022-4657-A715-3ACF9D8282DE}"/>
              </a:ext>
            </a:extLst>
          </p:cNvPr>
          <p:cNvSpPr txBox="1"/>
          <p:nvPr/>
        </p:nvSpPr>
        <p:spPr>
          <a:xfrm>
            <a:off x="5270500" y="5432789"/>
            <a:ext cx="285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Class 0 - 9 </a:t>
            </a:r>
            <a:r>
              <a:rPr lang="de-DE" dirty="0" err="1"/>
              <a:t>probabilities</a:t>
            </a:r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457CA3C4-C377-47AF-857C-9AE15A4C320C}"/>
              </a:ext>
            </a:extLst>
          </p:cNvPr>
          <p:cNvSpPr txBox="1"/>
          <p:nvPr/>
        </p:nvSpPr>
        <p:spPr>
          <a:xfrm rot="16200000">
            <a:off x="4547780" y="1833054"/>
            <a:ext cx="11992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# </a:t>
            </a:r>
            <a:r>
              <a:rPr lang="de-DE" sz="1000" dirty="0" err="1"/>
              <a:t>Electrodes</a:t>
            </a:r>
            <a:endParaRPr lang="de-DE" sz="10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526565E-FFD9-4169-AE3D-87D0C28880E9}"/>
              </a:ext>
            </a:extLst>
          </p:cNvPr>
          <p:cNvSpPr txBox="1"/>
          <p:nvPr/>
        </p:nvSpPr>
        <p:spPr>
          <a:xfrm rot="16200000">
            <a:off x="5651099" y="2867611"/>
            <a:ext cx="11992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accent4">
                    <a:lumMod val="75000"/>
                  </a:schemeClr>
                </a:solidFill>
              </a:rPr>
              <a:t># </a:t>
            </a:r>
            <a:r>
              <a:rPr lang="de-DE" sz="800" dirty="0" err="1">
                <a:solidFill>
                  <a:schemeClr val="accent4">
                    <a:lumMod val="75000"/>
                  </a:schemeClr>
                </a:solidFill>
              </a:rPr>
              <a:t>Electrodes</a:t>
            </a:r>
            <a:endParaRPr lang="de-DE" sz="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7B7711C2-4D2E-47F5-B7AC-00C47FFC2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AB95-9D1E-4906-BA74-55DA7D21261E}" type="datetime1">
              <a:rPr lang="de-DE" smtClean="0"/>
              <a:t>13.05.2019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CE6311B0-EB8B-44C4-AC28-CA7D020D2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7471B7B9-7877-4DFB-9051-F2F02EE0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12</a:t>
            </a:fld>
            <a:endParaRPr lang="de-DE"/>
          </a:p>
        </p:txBody>
      </p:sp>
      <p:sp>
        <p:nvSpPr>
          <p:cNvPr id="33" name="Foliennummernplatzhalter 16">
            <a:extLst>
              <a:ext uri="{FF2B5EF4-FFF2-40B4-BE49-F238E27FC236}">
                <a16:creationId xmlns:a16="http://schemas.microsoft.com/office/drawing/2014/main" id="{6479E7BC-1019-4827-969C-072E3C6B75DF}"/>
              </a:ext>
            </a:extLst>
          </p:cNvPr>
          <p:cNvSpPr txBox="1">
            <a:spLocks/>
          </p:cNvSpPr>
          <p:nvPr/>
        </p:nvSpPr>
        <p:spPr>
          <a:xfrm>
            <a:off x="2900414" y="5939272"/>
            <a:ext cx="6016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>
                <a:solidFill>
                  <a:schemeClr val="tx1"/>
                </a:solidFill>
              </a:rPr>
              <a:t>[</a:t>
            </a:r>
            <a:r>
              <a:rPr lang="en-US" sz="900" dirty="0" err="1">
                <a:solidFill>
                  <a:schemeClr val="tx1"/>
                </a:solidFill>
              </a:rPr>
              <a:t>Schirrmeister</a:t>
            </a:r>
            <a:r>
              <a:rPr lang="en-US" sz="900" dirty="0">
                <a:solidFill>
                  <a:schemeClr val="tx1"/>
                </a:solidFill>
              </a:rPr>
              <a:t> et al. 2017. “Deep Learning with Convolutional Neural Networks for EEG Decoding and Visualization”]</a:t>
            </a:r>
          </a:p>
        </p:txBody>
      </p:sp>
    </p:spTree>
    <p:extLst>
      <p:ext uri="{BB962C8B-B14F-4D97-AF65-F5344CB8AC3E}">
        <p14:creationId xmlns:p14="http://schemas.microsoft.com/office/powerpoint/2010/main" val="3636486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59C7E3-6483-42D3-9FA8-DA92A6CF0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ConvNetFBCSP</a:t>
            </a:r>
            <a:r>
              <a:rPr lang="de-DE" dirty="0"/>
              <a:t> – </a:t>
            </a:r>
            <a:r>
              <a:rPr lang="de-DE" dirty="0" err="1"/>
              <a:t>Why</a:t>
            </a:r>
            <a:r>
              <a:rPr lang="de-DE" dirty="0"/>
              <a:t> so </a:t>
            </a:r>
            <a:r>
              <a:rPr lang="de-DE" dirty="0" err="1"/>
              <a:t>shallow</a:t>
            </a:r>
            <a:r>
              <a:rPr lang="de-DE" dirty="0"/>
              <a:t>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E37B3-E2AA-47D8-ACF5-186D71BF0DFB}"/>
              </a:ext>
            </a:extLst>
          </p:cNvPr>
          <p:cNvSpPr txBox="1"/>
          <p:nvPr/>
        </p:nvSpPr>
        <p:spPr>
          <a:xfrm>
            <a:off x="0" y="9084686"/>
            <a:ext cx="1263015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Concretely, the first two layers of the shallow</a:t>
            </a:r>
          </a:p>
          <a:p>
            <a:r>
              <a:rPr lang="en-US" dirty="0" err="1"/>
              <a:t>ConvNet</a:t>
            </a:r>
            <a:r>
              <a:rPr lang="en-US" dirty="0"/>
              <a:t> perform a temporal convolution and a spatial</a:t>
            </a:r>
          </a:p>
          <a:p>
            <a:r>
              <a:rPr lang="en-US" dirty="0"/>
              <a:t>filter, as in the deep </a:t>
            </a:r>
            <a:r>
              <a:rPr lang="en-US" dirty="0" err="1"/>
              <a:t>ConvNet</a:t>
            </a:r>
            <a:r>
              <a:rPr lang="en-US" dirty="0"/>
              <a:t>. These steps are analogous</a:t>
            </a:r>
          </a:p>
          <a:p>
            <a:r>
              <a:rPr lang="en-US" dirty="0"/>
              <a:t>to the bandpass and CSP spatial filter steps in FBCSP. In</a:t>
            </a:r>
          </a:p>
          <a:p>
            <a:r>
              <a:rPr lang="en-US" dirty="0"/>
              <a:t>contrast to the deep </a:t>
            </a:r>
            <a:r>
              <a:rPr lang="en-US" dirty="0" err="1"/>
              <a:t>ConvNet</a:t>
            </a:r>
            <a:r>
              <a:rPr lang="en-US" dirty="0"/>
              <a:t>, the temporal convolution</a:t>
            </a:r>
          </a:p>
          <a:p>
            <a:r>
              <a:rPr lang="en-US" dirty="0"/>
              <a:t>of the shallow </a:t>
            </a:r>
            <a:r>
              <a:rPr lang="en-US" dirty="0" err="1"/>
              <a:t>ConvNet</a:t>
            </a:r>
            <a:r>
              <a:rPr lang="en-US" dirty="0"/>
              <a:t> had a larger kernel size (25 vs</a:t>
            </a:r>
          </a:p>
          <a:p>
            <a:r>
              <a:rPr lang="en-US" dirty="0"/>
              <a:t>10), allowing a larger range of transformations in this</a:t>
            </a:r>
          </a:p>
          <a:p>
            <a:r>
              <a:rPr lang="en-US" dirty="0"/>
              <a:t>layer (smaller kernel sizes for the shallow </a:t>
            </a:r>
            <a:r>
              <a:rPr lang="en-US" dirty="0" err="1"/>
              <a:t>ConvNet</a:t>
            </a:r>
            <a:r>
              <a:rPr lang="en-US" dirty="0"/>
              <a:t> led to</a:t>
            </a:r>
          </a:p>
          <a:p>
            <a:r>
              <a:rPr lang="en-US" dirty="0"/>
              <a:t>lower accuracies in preliminary experiments on the training</a:t>
            </a:r>
          </a:p>
          <a:p>
            <a:r>
              <a:rPr lang="en-US" dirty="0"/>
              <a:t>set). After the temporal convolution and the spatial</a:t>
            </a:r>
          </a:p>
          <a:p>
            <a:r>
              <a:rPr lang="en-US" dirty="0"/>
              <a:t>filter of the shallow </a:t>
            </a:r>
            <a:r>
              <a:rPr lang="en-US" dirty="0" err="1"/>
              <a:t>ConvNet</a:t>
            </a:r>
            <a:r>
              <a:rPr lang="en-US" dirty="0"/>
              <a:t>, a squaring nonlinearity, a</a:t>
            </a:r>
          </a:p>
          <a:p>
            <a:r>
              <a:rPr lang="en-US" dirty="0"/>
              <a:t>mean pooling layer and a logarithmic activation function</a:t>
            </a:r>
          </a:p>
          <a:p>
            <a:r>
              <a:rPr lang="en-US" dirty="0"/>
              <a:t>followed; together these steps are analogous to the trial</a:t>
            </a:r>
          </a:p>
          <a:p>
            <a:r>
              <a:rPr lang="en-US" dirty="0"/>
              <a:t>log-variance computation in FBCSP (we note that these</a:t>
            </a:r>
          </a:p>
          <a:p>
            <a:r>
              <a:rPr lang="en-US" dirty="0"/>
              <a:t>steps were not used in the deep </a:t>
            </a:r>
            <a:r>
              <a:rPr lang="en-US" dirty="0" err="1"/>
              <a:t>ConvNet</a:t>
            </a:r>
            <a:r>
              <a:rPr lang="en-US" dirty="0"/>
              <a:t>). In contrast to</a:t>
            </a:r>
          </a:p>
          <a:p>
            <a:r>
              <a:rPr lang="en-US" dirty="0"/>
              <a:t>FBCSP, the shallow </a:t>
            </a:r>
            <a:r>
              <a:rPr lang="en-US" dirty="0" err="1"/>
              <a:t>ConvNet</a:t>
            </a:r>
            <a:r>
              <a:rPr lang="en-US" dirty="0"/>
              <a:t> embeds all the computational</a:t>
            </a:r>
          </a:p>
          <a:p>
            <a:r>
              <a:rPr lang="en-US" dirty="0"/>
              <a:t>steps in a single network, and thus all steps can be</a:t>
            </a:r>
          </a:p>
          <a:p>
            <a:r>
              <a:rPr lang="en-US" dirty="0"/>
              <a:t>optimized jointly (see the section “</a:t>
            </a:r>
            <a:r>
              <a:rPr lang="en-US" dirty="0" err="1"/>
              <a:t>ConvNet</a:t>
            </a:r>
            <a:r>
              <a:rPr lang="en-US" dirty="0"/>
              <a:t> Training”).</a:t>
            </a:r>
          </a:p>
          <a:p>
            <a:r>
              <a:rPr lang="en-US" dirty="0"/>
              <a:t>Also, due to having several pooling regions within one</a:t>
            </a:r>
          </a:p>
          <a:p>
            <a:r>
              <a:rPr lang="en-US" dirty="0"/>
              <a:t>trial, the shallow </a:t>
            </a:r>
            <a:r>
              <a:rPr lang="en-US" dirty="0" err="1"/>
              <a:t>ConvNet</a:t>
            </a:r>
            <a:r>
              <a:rPr lang="en-US" dirty="0"/>
              <a:t> can learn a temporal structure</a:t>
            </a:r>
          </a:p>
          <a:p>
            <a:r>
              <a:rPr lang="en-US" dirty="0"/>
              <a:t>of the band power changes within the trial, which was</a:t>
            </a:r>
          </a:p>
          <a:p>
            <a:r>
              <a:rPr lang="en-US" dirty="0"/>
              <a:t>shown to help classification in prior work [</a:t>
            </a:r>
            <a:r>
              <a:rPr lang="en-US" dirty="0" err="1"/>
              <a:t>Sakhavi</a:t>
            </a:r>
            <a:r>
              <a:rPr lang="en-US" dirty="0"/>
              <a:t> et al.,</a:t>
            </a:r>
          </a:p>
          <a:p>
            <a:r>
              <a:rPr lang="de-DE" dirty="0"/>
              <a:t>2015].</a:t>
            </a:r>
          </a:p>
        </p:txBody>
      </p:sp>
      <p:sp>
        <p:nvSpPr>
          <p:cNvPr id="27" name="Datumsplatzhalter 26">
            <a:extLst>
              <a:ext uri="{FF2B5EF4-FFF2-40B4-BE49-F238E27FC236}">
                <a16:creationId xmlns:a16="http://schemas.microsoft.com/office/drawing/2014/main" id="{7B7711C2-4D2E-47F5-B7AC-00C47FFC2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5AB95-9D1E-4906-BA74-55DA7D21261E}" type="datetime1">
              <a:rPr lang="de-DE" smtClean="0"/>
              <a:t>13.05.2019</a:t>
            </a:fld>
            <a:endParaRPr lang="de-DE"/>
          </a:p>
        </p:txBody>
      </p:sp>
      <p:sp>
        <p:nvSpPr>
          <p:cNvPr id="28" name="Fußzeilenplatzhalter 27">
            <a:extLst>
              <a:ext uri="{FF2B5EF4-FFF2-40B4-BE49-F238E27FC236}">
                <a16:creationId xmlns:a16="http://schemas.microsoft.com/office/drawing/2014/main" id="{CE6311B0-EB8B-44C4-AC28-CA7D020D2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29" name="Foliennummernplatzhalter 28">
            <a:extLst>
              <a:ext uri="{FF2B5EF4-FFF2-40B4-BE49-F238E27FC236}">
                <a16:creationId xmlns:a16="http://schemas.microsoft.com/office/drawing/2014/main" id="{7471B7B9-7877-4DFB-9051-F2F02EE0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13</a:t>
            </a:fld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0E72959B-601F-4610-8B4F-054C0E3EF3C5}"/>
              </a:ext>
            </a:extLst>
          </p:cNvPr>
          <p:cNvGrpSpPr/>
          <p:nvPr/>
        </p:nvGrpSpPr>
        <p:grpSpPr>
          <a:xfrm>
            <a:off x="2840527" y="1792288"/>
            <a:ext cx="6949095" cy="4220163"/>
            <a:chOff x="6861176" y="2292292"/>
            <a:chExt cx="6700837" cy="3801066"/>
          </a:xfrm>
        </p:grpSpPr>
        <p:pic>
          <p:nvPicPr>
            <p:cNvPr id="26" name="Grafik 25">
              <a:extLst>
                <a:ext uri="{FF2B5EF4-FFF2-40B4-BE49-F238E27FC236}">
                  <a16:creationId xmlns:a16="http://schemas.microsoft.com/office/drawing/2014/main" id="{8DD88C21-9B32-4EC0-8736-FE1DBFD34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61176" y="2292292"/>
              <a:ext cx="5683250" cy="3621679"/>
            </a:xfrm>
            <a:prstGeom prst="rect">
              <a:avLst/>
            </a:prstGeom>
          </p:spPr>
        </p:pic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759D93A8-4FE2-4609-8A92-FCCD1D6D0EFA}"/>
                </a:ext>
              </a:extLst>
            </p:cNvPr>
            <p:cNvSpPr/>
            <p:nvPr/>
          </p:nvSpPr>
          <p:spPr>
            <a:xfrm>
              <a:off x="7466013" y="5862526"/>
              <a:ext cx="6096000" cy="23083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900" dirty="0"/>
                <a:t>[Roy, Yannick et al. 2019. “Deep Learning-Based Electroencephalography Analysis: A Systematic Review.”]</a:t>
              </a:r>
              <a:endParaRPr lang="de-DE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870852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59C7E3-6483-42D3-9FA8-DA92A6CF0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ConvNetFBCSP</a:t>
            </a:r>
            <a:r>
              <a:rPr lang="de-DE" dirty="0"/>
              <a:t>*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8A5F96-37E3-46E0-B7FA-878972DB71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dirty="0"/>
              <a:t>Filtering </a:t>
            </a:r>
            <a:r>
              <a:rPr lang="en-US" b="1" dirty="0"/>
              <a:t>in the frequency domain</a:t>
            </a:r>
            <a:r>
              <a:rPr lang="en-US" dirty="0"/>
              <a:t> is equivalent to </a:t>
            </a:r>
            <a:r>
              <a:rPr lang="en-US" b="1" dirty="0"/>
              <a:t>convolution in the time domain</a:t>
            </a:r>
            <a:r>
              <a:rPr lang="en-US" dirty="0"/>
              <a:t>.</a:t>
            </a:r>
          </a:p>
          <a:p>
            <a:r>
              <a:rPr lang="de-DE" dirty="0" err="1"/>
              <a:t>Whats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characteristics</a:t>
            </a:r>
            <a:r>
              <a:rPr lang="de-DE" dirty="0"/>
              <a:t>? </a:t>
            </a:r>
          </a:p>
          <a:p>
            <a:pPr lvl="1"/>
            <a:r>
              <a:rPr lang="en-US" dirty="0" err="1"/>
              <a:t>Mimiques</a:t>
            </a:r>
            <a:r>
              <a:rPr lang="en-US" dirty="0"/>
              <a:t> </a:t>
            </a:r>
            <a:r>
              <a:rPr lang="en-US" dirty="0" err="1"/>
              <a:t>Bandpasses</a:t>
            </a:r>
            <a:r>
              <a:rPr lang="en-US" dirty="0"/>
              <a:t> and CSP filter steps for each bandpass</a:t>
            </a:r>
          </a:p>
          <a:p>
            <a:pPr lvl="2"/>
            <a:r>
              <a:rPr lang="en-US" dirty="0"/>
              <a:t>Select discriminative pairs of frequency bands and corresponding CSP features</a:t>
            </a:r>
          </a:p>
          <a:p>
            <a:pPr lvl="1"/>
            <a:r>
              <a:rPr lang="en-US" dirty="0"/>
              <a:t>Several Pooling Regions within one trial </a:t>
            </a:r>
          </a:p>
          <a:p>
            <a:pPr lvl="2"/>
            <a:r>
              <a:rPr lang="en-US" sz="2200" dirty="0"/>
              <a:t>Learns temporal structure of the band power changes </a:t>
            </a:r>
          </a:p>
          <a:p>
            <a:pPr marL="914400" lvl="2" indent="0">
              <a:buNone/>
            </a:pPr>
            <a:r>
              <a:rPr lang="en-US" sz="900" dirty="0"/>
              <a:t>[</a:t>
            </a:r>
            <a:r>
              <a:rPr lang="de-DE" sz="900" dirty="0" err="1"/>
              <a:t>Sakhavi</a:t>
            </a:r>
            <a:r>
              <a:rPr lang="de-DE" sz="900" dirty="0"/>
              <a:t> S, Guan C, Yan S. (2015): Parallel </a:t>
            </a:r>
            <a:r>
              <a:rPr lang="de-DE" sz="900" dirty="0" err="1"/>
              <a:t>convolutional</a:t>
            </a:r>
            <a:r>
              <a:rPr lang="de-DE" sz="900" dirty="0"/>
              <a:t>-linear</a:t>
            </a:r>
            <a:r>
              <a:rPr lang="en-US" sz="900" dirty="0"/>
              <a:t>neural network for motor imagery classification.</a:t>
            </a:r>
            <a:r>
              <a:rPr lang="de-DE" sz="900" dirty="0"/>
              <a:t> In </a:t>
            </a:r>
            <a:r>
              <a:rPr lang="de-DE" sz="900" i="1" dirty="0"/>
              <a:t>2015 23rd European Signal Processing Conference (EUSIPCO)</a:t>
            </a:r>
            <a:r>
              <a:rPr lang="de-DE" sz="900" dirty="0"/>
              <a:t>, IEEE, 2736–40</a:t>
            </a:r>
            <a:r>
              <a:rPr lang="en-US" sz="900" dirty="0"/>
              <a:t>]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9E37B3-E2AA-47D8-ACF5-186D71BF0DFB}"/>
              </a:ext>
            </a:extLst>
          </p:cNvPr>
          <p:cNvSpPr txBox="1"/>
          <p:nvPr/>
        </p:nvSpPr>
        <p:spPr>
          <a:xfrm>
            <a:off x="0" y="9084686"/>
            <a:ext cx="1263015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Concretely, the first two layers of the shallow</a:t>
            </a:r>
          </a:p>
          <a:p>
            <a:r>
              <a:rPr lang="en-US" dirty="0" err="1"/>
              <a:t>ConvNet</a:t>
            </a:r>
            <a:r>
              <a:rPr lang="en-US" dirty="0"/>
              <a:t> perform a temporal convolution and a spatial</a:t>
            </a:r>
          </a:p>
          <a:p>
            <a:r>
              <a:rPr lang="en-US" dirty="0"/>
              <a:t>filter, as in the deep </a:t>
            </a:r>
            <a:r>
              <a:rPr lang="en-US" dirty="0" err="1"/>
              <a:t>ConvNet</a:t>
            </a:r>
            <a:r>
              <a:rPr lang="en-US" dirty="0"/>
              <a:t>. These steps are analogous</a:t>
            </a:r>
          </a:p>
          <a:p>
            <a:r>
              <a:rPr lang="en-US" dirty="0"/>
              <a:t>to the bandpass and CSP spatial filter steps in FBCSP. In</a:t>
            </a:r>
          </a:p>
          <a:p>
            <a:r>
              <a:rPr lang="en-US" dirty="0"/>
              <a:t>contrast to the deep </a:t>
            </a:r>
            <a:r>
              <a:rPr lang="en-US" dirty="0" err="1"/>
              <a:t>ConvNet</a:t>
            </a:r>
            <a:r>
              <a:rPr lang="en-US" dirty="0"/>
              <a:t>, the temporal convolution</a:t>
            </a:r>
          </a:p>
          <a:p>
            <a:r>
              <a:rPr lang="en-US" dirty="0"/>
              <a:t>of the shallow </a:t>
            </a:r>
            <a:r>
              <a:rPr lang="en-US" dirty="0" err="1"/>
              <a:t>ConvNet</a:t>
            </a:r>
            <a:r>
              <a:rPr lang="en-US" dirty="0"/>
              <a:t> had a larger kernel size (25 vs</a:t>
            </a:r>
          </a:p>
          <a:p>
            <a:r>
              <a:rPr lang="en-US" dirty="0"/>
              <a:t>10), allowing a larger range of transformations in this</a:t>
            </a:r>
          </a:p>
          <a:p>
            <a:r>
              <a:rPr lang="en-US" dirty="0"/>
              <a:t>layer (smaller kernel sizes for the shallow </a:t>
            </a:r>
            <a:r>
              <a:rPr lang="en-US" dirty="0" err="1"/>
              <a:t>ConvNet</a:t>
            </a:r>
            <a:r>
              <a:rPr lang="en-US" dirty="0"/>
              <a:t> led to</a:t>
            </a:r>
          </a:p>
          <a:p>
            <a:r>
              <a:rPr lang="en-US" dirty="0"/>
              <a:t>lower accuracies in preliminary experiments on the training</a:t>
            </a:r>
          </a:p>
          <a:p>
            <a:r>
              <a:rPr lang="en-US" dirty="0"/>
              <a:t>set). After the temporal convolution and the spatial</a:t>
            </a:r>
          </a:p>
          <a:p>
            <a:r>
              <a:rPr lang="en-US" dirty="0"/>
              <a:t>filter of the shallow </a:t>
            </a:r>
            <a:r>
              <a:rPr lang="en-US" dirty="0" err="1"/>
              <a:t>ConvNet</a:t>
            </a:r>
            <a:r>
              <a:rPr lang="en-US" dirty="0"/>
              <a:t>, a squaring nonlinearity, a</a:t>
            </a:r>
          </a:p>
          <a:p>
            <a:r>
              <a:rPr lang="en-US" dirty="0"/>
              <a:t>mean pooling layer and a logarithmic activation function</a:t>
            </a:r>
          </a:p>
          <a:p>
            <a:r>
              <a:rPr lang="en-US" dirty="0"/>
              <a:t>followed; together these steps are analogous to the trial</a:t>
            </a:r>
          </a:p>
          <a:p>
            <a:r>
              <a:rPr lang="en-US" dirty="0"/>
              <a:t>log-variance computation in FBCSP (we note that these</a:t>
            </a:r>
          </a:p>
          <a:p>
            <a:r>
              <a:rPr lang="en-US" dirty="0"/>
              <a:t>steps were not used in the deep </a:t>
            </a:r>
            <a:r>
              <a:rPr lang="en-US" dirty="0" err="1"/>
              <a:t>ConvNet</a:t>
            </a:r>
            <a:r>
              <a:rPr lang="en-US" dirty="0"/>
              <a:t>). In contrast to</a:t>
            </a:r>
          </a:p>
          <a:p>
            <a:r>
              <a:rPr lang="en-US" dirty="0"/>
              <a:t>FBCSP, the shallow </a:t>
            </a:r>
            <a:r>
              <a:rPr lang="en-US" dirty="0" err="1"/>
              <a:t>ConvNet</a:t>
            </a:r>
            <a:r>
              <a:rPr lang="en-US" dirty="0"/>
              <a:t> embeds all the computational</a:t>
            </a:r>
          </a:p>
          <a:p>
            <a:r>
              <a:rPr lang="en-US" dirty="0"/>
              <a:t>steps in a single network, and thus all steps can be</a:t>
            </a:r>
          </a:p>
          <a:p>
            <a:r>
              <a:rPr lang="en-US" dirty="0"/>
              <a:t>optimized jointly (see the section “</a:t>
            </a:r>
            <a:r>
              <a:rPr lang="en-US" dirty="0" err="1"/>
              <a:t>ConvNet</a:t>
            </a:r>
            <a:r>
              <a:rPr lang="en-US" dirty="0"/>
              <a:t> Training”).</a:t>
            </a:r>
          </a:p>
          <a:p>
            <a:r>
              <a:rPr lang="en-US" dirty="0"/>
              <a:t>Also, due to having several pooling regions within one</a:t>
            </a:r>
          </a:p>
          <a:p>
            <a:r>
              <a:rPr lang="en-US" dirty="0"/>
              <a:t>trial, the shallow </a:t>
            </a:r>
            <a:r>
              <a:rPr lang="en-US" dirty="0" err="1"/>
              <a:t>ConvNet</a:t>
            </a:r>
            <a:r>
              <a:rPr lang="en-US" dirty="0"/>
              <a:t> can learn a temporal structure</a:t>
            </a:r>
          </a:p>
          <a:p>
            <a:r>
              <a:rPr lang="en-US" dirty="0"/>
              <a:t>of the band power changes within the trial, which was</a:t>
            </a:r>
          </a:p>
          <a:p>
            <a:r>
              <a:rPr lang="en-US" dirty="0"/>
              <a:t>shown to help classification in prior work [</a:t>
            </a:r>
            <a:r>
              <a:rPr lang="en-US" dirty="0" err="1"/>
              <a:t>Sakhavi</a:t>
            </a:r>
            <a:r>
              <a:rPr lang="en-US" dirty="0"/>
              <a:t> et al.,</a:t>
            </a:r>
          </a:p>
          <a:p>
            <a:r>
              <a:rPr lang="de-DE" dirty="0"/>
              <a:t>2015].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A2F7A3-844D-4539-9515-97D571AFBE94}"/>
              </a:ext>
            </a:extLst>
          </p:cNvPr>
          <p:cNvSpPr txBox="1"/>
          <p:nvPr/>
        </p:nvSpPr>
        <p:spPr>
          <a:xfrm>
            <a:off x="838200" y="5061584"/>
            <a:ext cx="7772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*FBCSP = Filter Bank Common </a:t>
            </a:r>
            <a:r>
              <a:rPr lang="de-DE" dirty="0" err="1"/>
              <a:t>Spatial</a:t>
            </a:r>
            <a:r>
              <a:rPr lang="de-DE" dirty="0"/>
              <a:t> Pattern =&gt; </a:t>
            </a:r>
            <a:r>
              <a:rPr lang="de-DE" dirty="0" err="1"/>
              <a:t>Selects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CSP Features. </a:t>
            </a:r>
            <a:endParaRPr lang="en-US" dirty="0"/>
          </a:p>
          <a:p>
            <a:r>
              <a:rPr lang="en-US" dirty="0"/>
              <a:t>CSP = CSP </a:t>
            </a:r>
            <a:r>
              <a:rPr lang="en-US" b="1" dirty="0"/>
              <a:t>Common spatial pattern</a:t>
            </a:r>
            <a:r>
              <a:rPr lang="en-US" dirty="0"/>
              <a:t> (</a:t>
            </a:r>
            <a:r>
              <a:rPr lang="en-US" b="1" dirty="0"/>
              <a:t>CSP</a:t>
            </a:r>
            <a:r>
              <a:rPr lang="en-US" dirty="0"/>
              <a:t>) is a procedure for separating a signal into additive subcomponents which have maximum differences in variance</a:t>
            </a:r>
            <a:endParaRPr lang="en-US" u="sng" dirty="0"/>
          </a:p>
          <a:p>
            <a:endParaRPr lang="de-DE" i="1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A59A63-CF02-4C0F-BA31-F3DCC0372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43CF8-E326-41B0-8192-8017254AF1C8}" type="datetime1">
              <a:rPr lang="de-DE" smtClean="0"/>
              <a:t>13.05.2019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ADB3050-4E6D-46BA-8ABD-2F6D3066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580000" cy="365125"/>
          </a:xfrm>
        </p:spPr>
        <p:txBody>
          <a:bodyPr/>
          <a:lstStyle/>
          <a:p>
            <a:r>
              <a:rPr lang="en-US" dirty="0"/>
              <a:t>Deep Learning on EEG - Advanced Topics in Machine Learning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B4A3035-804B-4691-8E50-6FB855100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14</a:t>
            </a:fld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CC31847-1D42-4853-BA5F-E911FE8CA62E}"/>
              </a:ext>
            </a:extLst>
          </p:cNvPr>
          <p:cNvSpPr/>
          <p:nvPr/>
        </p:nvSpPr>
        <p:spPr>
          <a:xfrm>
            <a:off x="838200" y="5920409"/>
            <a:ext cx="102997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/>
              <a:t>[Kai Keng et al. 2008. “Filter Bank Common </a:t>
            </a:r>
            <a:r>
              <a:rPr lang="de-DE" sz="900" dirty="0" err="1"/>
              <a:t>Spatial</a:t>
            </a:r>
            <a:r>
              <a:rPr lang="de-DE" sz="900" dirty="0"/>
              <a:t> Pattern (FBCSP) in Brain-Computer Interface.” In </a:t>
            </a:r>
            <a:r>
              <a:rPr lang="de-DE" sz="900" i="1" dirty="0"/>
              <a:t>2008 IEEE International Joint Conference on </a:t>
            </a:r>
            <a:r>
              <a:rPr lang="de-DE" sz="900" i="1" dirty="0" err="1"/>
              <a:t>Neural</a:t>
            </a:r>
            <a:r>
              <a:rPr lang="de-DE" sz="900" i="1" dirty="0"/>
              <a:t> Networks</a:t>
            </a:r>
            <a:r>
              <a:rPr lang="de-DE" sz="900" dirty="0"/>
              <a:t>, IEEE, 2390–97.]</a:t>
            </a:r>
          </a:p>
        </p:txBody>
      </p:sp>
    </p:spTree>
    <p:extLst>
      <p:ext uri="{BB962C8B-B14F-4D97-AF65-F5344CB8AC3E}">
        <p14:creationId xmlns:p14="http://schemas.microsoft.com/office/powerpoint/2010/main" val="3072460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15EC91-F67C-42DB-B411-CF71228A1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r>
              <a:rPr lang="de-DE" dirty="0"/>
              <a:t> + (</a:t>
            </a:r>
            <a:r>
              <a:rPr lang="de-DE" dirty="0" err="1"/>
              <a:t>Pre</a:t>
            </a:r>
            <a:r>
              <a:rPr lang="de-DE" dirty="0"/>
              <a:t>) Final </a:t>
            </a:r>
            <a:r>
              <a:rPr lang="de-DE" dirty="0" err="1"/>
              <a:t>Results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936959-65CC-40FE-90F7-99424C088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766633"/>
            <a:ext cx="5092700" cy="3643584"/>
          </a:xfrm>
        </p:spPr>
        <p:txBody>
          <a:bodyPr>
            <a:normAutofit fontScale="47500" lnSpcReduction="20000"/>
          </a:bodyPr>
          <a:lstStyle/>
          <a:p>
            <a:r>
              <a:rPr lang="de-DE" sz="3600" dirty="0"/>
              <a:t>Intensive </a:t>
            </a:r>
            <a:r>
              <a:rPr lang="de-DE" sz="3600" dirty="0" err="1"/>
              <a:t>literature</a:t>
            </a:r>
            <a:r>
              <a:rPr lang="de-DE" sz="3600" dirty="0"/>
              <a:t> </a:t>
            </a:r>
            <a:r>
              <a:rPr lang="de-DE" sz="3600" dirty="0" err="1"/>
              <a:t>research</a:t>
            </a:r>
            <a:endParaRPr lang="de-DE" sz="3600" dirty="0"/>
          </a:p>
          <a:p>
            <a:pPr marL="0" indent="0">
              <a:buNone/>
            </a:pPr>
            <a:r>
              <a:rPr lang="de-DE" sz="3600" dirty="0"/>
              <a:t>		+</a:t>
            </a:r>
          </a:p>
          <a:p>
            <a:r>
              <a:rPr lang="de-DE" sz="3600" dirty="0" err="1"/>
              <a:t>Applying</a:t>
            </a:r>
            <a:r>
              <a:rPr lang="de-DE" sz="3600" dirty="0"/>
              <a:t> </a:t>
            </a:r>
            <a:r>
              <a:rPr lang="de-DE" sz="3600" dirty="0" err="1"/>
              <a:t>data</a:t>
            </a:r>
            <a:r>
              <a:rPr lang="de-DE" sz="3600" dirty="0"/>
              <a:t> </a:t>
            </a:r>
            <a:r>
              <a:rPr lang="de-DE" sz="3600" dirty="0" err="1"/>
              <a:t>augmentation</a:t>
            </a:r>
            <a:endParaRPr lang="de-DE" sz="3600" dirty="0"/>
          </a:p>
          <a:p>
            <a:pPr marL="0" indent="0">
              <a:buNone/>
            </a:pPr>
            <a:r>
              <a:rPr lang="de-DE" sz="3600" dirty="0"/>
              <a:t>		+</a:t>
            </a:r>
          </a:p>
          <a:p>
            <a:r>
              <a:rPr lang="de-DE" sz="3600" dirty="0" err="1"/>
              <a:t>Applying</a:t>
            </a:r>
            <a:r>
              <a:rPr lang="de-DE" sz="3600" dirty="0"/>
              <a:t> </a:t>
            </a:r>
            <a:r>
              <a:rPr lang="de-DE" sz="3600" dirty="0" err="1"/>
              <a:t>regularization</a:t>
            </a:r>
            <a:endParaRPr lang="de-DE" sz="3600" dirty="0"/>
          </a:p>
          <a:p>
            <a:pPr marL="0" indent="0">
              <a:buNone/>
            </a:pPr>
            <a:r>
              <a:rPr lang="de-DE" sz="3600" dirty="0"/>
              <a:t>		+</a:t>
            </a:r>
          </a:p>
          <a:p>
            <a:r>
              <a:rPr lang="de-DE" sz="3600" dirty="0" err="1"/>
              <a:t>Trying</a:t>
            </a:r>
            <a:r>
              <a:rPr lang="de-DE" sz="3600" dirty="0"/>
              <a:t> + </a:t>
            </a:r>
            <a:r>
              <a:rPr lang="de-DE" sz="3600" dirty="0" err="1"/>
              <a:t>tweaking</a:t>
            </a:r>
            <a:r>
              <a:rPr lang="de-DE" sz="3600" dirty="0"/>
              <a:t> </a:t>
            </a:r>
            <a:r>
              <a:rPr lang="de-DE" sz="3600" dirty="0" err="1"/>
              <a:t>our</a:t>
            </a:r>
            <a:r>
              <a:rPr lang="de-DE" sz="3600" dirty="0"/>
              <a:t> own </a:t>
            </a:r>
            <a:r>
              <a:rPr lang="de-DE" sz="3600" dirty="0" err="1"/>
              <a:t>models</a:t>
            </a:r>
            <a:endParaRPr lang="de-DE" sz="3600" dirty="0"/>
          </a:p>
          <a:p>
            <a:pPr marL="0" indent="0">
              <a:buNone/>
            </a:pPr>
            <a:r>
              <a:rPr lang="de-DE" sz="3600" dirty="0"/>
              <a:t>		+</a:t>
            </a:r>
          </a:p>
          <a:p>
            <a:r>
              <a:rPr lang="de-DE" sz="3600" dirty="0" err="1"/>
              <a:t>Implementing</a:t>
            </a:r>
            <a:r>
              <a:rPr lang="de-DE" sz="3600" dirty="0"/>
              <a:t> </a:t>
            </a:r>
            <a:r>
              <a:rPr lang="de-DE" sz="3600" dirty="0" err="1"/>
              <a:t>models</a:t>
            </a:r>
            <a:r>
              <a:rPr lang="de-DE" sz="3600" dirty="0"/>
              <a:t> from </a:t>
            </a:r>
            <a:r>
              <a:rPr lang="de-DE" sz="3600" dirty="0" err="1"/>
              <a:t>papers</a:t>
            </a:r>
            <a:endParaRPr lang="de-DE" sz="3600" dirty="0"/>
          </a:p>
          <a:p>
            <a:pPr marL="0" indent="0">
              <a:buNone/>
            </a:pPr>
            <a:r>
              <a:rPr lang="de-DE" sz="3600" dirty="0"/>
              <a:t>		+</a:t>
            </a:r>
          </a:p>
          <a:p>
            <a:r>
              <a:rPr lang="de-DE" sz="3600" dirty="0" err="1"/>
              <a:t>Tweaking</a:t>
            </a:r>
            <a:r>
              <a:rPr lang="de-DE" sz="3600" dirty="0"/>
              <a:t> </a:t>
            </a:r>
            <a:r>
              <a:rPr lang="de-DE" sz="3600" dirty="0" err="1"/>
              <a:t>models</a:t>
            </a:r>
            <a:r>
              <a:rPr lang="de-DE" sz="3600" dirty="0"/>
              <a:t> from </a:t>
            </a:r>
            <a:r>
              <a:rPr lang="de-DE" sz="3600" dirty="0" err="1"/>
              <a:t>papers</a:t>
            </a:r>
            <a:endParaRPr lang="de-DE" sz="3600" dirty="0"/>
          </a:p>
          <a:p>
            <a:pPr marL="0" indent="0">
              <a:buNone/>
            </a:pPr>
            <a:endParaRPr lang="de-DE" sz="2000" dirty="0"/>
          </a:p>
          <a:p>
            <a:endParaRPr lang="de-DE" sz="2000" dirty="0"/>
          </a:p>
          <a:p>
            <a:pPr marL="0" indent="0">
              <a:buNone/>
            </a:pPr>
            <a:endParaRPr lang="de-DE" sz="1200" dirty="0"/>
          </a:p>
          <a:p>
            <a:pPr marL="0" indent="0">
              <a:buNone/>
            </a:pPr>
            <a:endParaRPr lang="de-DE" sz="1200" dirty="0"/>
          </a:p>
          <a:p>
            <a:endParaRPr lang="de-DE" sz="2000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8FBE6D-DBEF-4FC3-9251-5C9F4D3CF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D0B9-DDA8-41B5-811D-8E800EE5C30D}" type="datetime1">
              <a:rPr lang="de-DE" smtClean="0"/>
              <a:t>13.05.2019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E4AD98-F7E7-4787-8DE9-DD6DF1063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5874327" cy="365125"/>
          </a:xfrm>
        </p:spPr>
        <p:txBody>
          <a:bodyPr/>
          <a:lstStyle/>
          <a:p>
            <a:r>
              <a:rPr lang="en-US"/>
              <a:t>Deep Learning on EEG - Advanced Topics in Machine Learning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6FF948-9B31-4E20-B4B0-5AB1A7FD5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15</a:t>
            </a:fld>
            <a:endParaRPr lang="de-DE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4EBB35E4-3BF5-40A2-B14A-0FAEEFBDC05A}"/>
              </a:ext>
            </a:extLst>
          </p:cNvPr>
          <p:cNvGrpSpPr/>
          <p:nvPr/>
        </p:nvGrpSpPr>
        <p:grpSpPr>
          <a:xfrm>
            <a:off x="6011156" y="1947730"/>
            <a:ext cx="5578741" cy="3462487"/>
            <a:chOff x="5484106" y="2068380"/>
            <a:chExt cx="5578741" cy="3462487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BB5849FB-26C0-4945-A979-35A554B168F3}"/>
                </a:ext>
              </a:extLst>
            </p:cNvPr>
            <p:cNvSpPr/>
            <p:nvPr/>
          </p:nvSpPr>
          <p:spPr>
            <a:xfrm>
              <a:off x="6028730" y="2068380"/>
              <a:ext cx="5034117" cy="2739211"/>
            </a:xfrm>
            <a:prstGeom prst="rect">
              <a:avLst/>
            </a:prstGeom>
            <a:ln w="50800">
              <a:solidFill>
                <a:srgbClr val="00B050"/>
              </a:solidFill>
            </a:ln>
          </p:spPr>
          <p:txBody>
            <a:bodyPr wrap="square">
              <a:spAutoFit/>
            </a:bodyPr>
            <a:lstStyle/>
            <a:p>
              <a:r>
                <a:rPr lang="de-DE" u="sng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Testset</a:t>
              </a:r>
              <a:r>
                <a:rPr lang="de-DE" u="sng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de-DE" u="sng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overall</a:t>
              </a:r>
              <a:r>
                <a:rPr lang="de-DE" u="sng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de-DE" u="sng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Accuracy</a:t>
              </a:r>
              <a:r>
                <a:rPr lang="de-DE" dirty="0"/>
                <a:t>: </a:t>
              </a: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51.2144%</a:t>
              </a:r>
            </a:p>
            <a:p>
              <a:endParaRPr lang="en-US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Accuracy of class 0 : 25 % of 4 labels Accuracy of class 1 :  0 % of 3 labels Accuracy of class 2 : 60 % of 237 labels Accuracy of class 3 : 54 % of 235 labels Accuracy of class 4 : 50 % of 238 labels Accuracy of class 5 : 52 % of 234 labels Accuracy of class 6 : 48 % of 234 labels Accuracy of class 7 : 56 % of 237 labels Accuracy of class 8 : 37 % of 236 labels Accuracy of class 9 : 50 % of 236 labels </a:t>
              </a:r>
              <a:endParaRPr lang="de-DE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910F3DF1-07CE-4491-B23E-166BB61CBABF}"/>
                </a:ext>
              </a:extLst>
            </p:cNvPr>
            <p:cNvSpPr txBox="1"/>
            <p:nvPr/>
          </p:nvSpPr>
          <p:spPr>
            <a:xfrm>
              <a:off x="5484106" y="4807592"/>
              <a:ext cx="4678188" cy="723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1"/>
              <a:r>
                <a:rPr lang="de-DE" sz="900" dirty="0"/>
                <a:t>(Train/Val) Test Split: (90/10) /10</a:t>
              </a:r>
            </a:p>
            <a:p>
              <a:pPr lvl="1"/>
              <a:r>
                <a:rPr lang="de-DE" sz="900" dirty="0"/>
                <a:t>Loss: Cross-</a:t>
              </a:r>
              <a:r>
                <a:rPr lang="de-DE" sz="900" dirty="0" err="1"/>
                <a:t>Entropy</a:t>
              </a:r>
              <a:r>
                <a:rPr lang="de-DE" sz="900" dirty="0"/>
                <a:t> Loss</a:t>
              </a:r>
            </a:p>
            <a:p>
              <a:pPr lvl="1"/>
              <a:r>
                <a:rPr lang="de-DE" sz="900" dirty="0"/>
                <a:t>Optimizer :  </a:t>
              </a:r>
              <a:r>
                <a:rPr lang="de-DE" sz="900" dirty="0" err="1"/>
                <a:t>AdamW</a:t>
              </a:r>
              <a:endParaRPr lang="de-DE" sz="900" dirty="0"/>
            </a:p>
            <a:p>
              <a:pPr lvl="1"/>
              <a:r>
                <a:rPr lang="de-DE" sz="900" dirty="0"/>
                <a:t>Learning Rate Adaption: </a:t>
              </a:r>
              <a:r>
                <a:rPr lang="de-DE" sz="900" dirty="0" err="1"/>
                <a:t>Cosine</a:t>
              </a:r>
              <a:r>
                <a:rPr lang="de-DE" sz="900" dirty="0"/>
                <a:t> Annealing </a:t>
              </a:r>
              <a:r>
                <a:rPr lang="de-DE" sz="900" dirty="0" err="1"/>
                <a:t>Curve</a:t>
              </a:r>
              <a:br>
                <a:rPr lang="de-DE" dirty="0"/>
              </a:br>
              <a:r>
                <a:rPr lang="de-DE" sz="500" dirty="0"/>
                <a:t>[</a:t>
              </a:r>
              <a:r>
                <a:rPr lang="en-US" sz="500" dirty="0" err="1"/>
                <a:t>Loshchilov</a:t>
              </a:r>
              <a:r>
                <a:rPr lang="en-US" sz="500" dirty="0"/>
                <a:t>, Ilya, and Frank </a:t>
              </a:r>
              <a:r>
                <a:rPr lang="en-US" sz="500" dirty="0" err="1"/>
                <a:t>Hutter</a:t>
              </a:r>
              <a:r>
                <a:rPr lang="en-US" sz="500" dirty="0"/>
                <a:t>. 2016. “SGDR: Stochastic Gradient Descent with Warm Restarts.”]</a:t>
              </a:r>
              <a:endParaRPr lang="en-AU" sz="500" u="sng" dirty="0"/>
            </a:p>
          </p:txBody>
        </p:sp>
      </p:grpSp>
    </p:spTree>
    <p:extLst>
      <p:ext uri="{BB962C8B-B14F-4D97-AF65-F5344CB8AC3E}">
        <p14:creationId xmlns:p14="http://schemas.microsoft.com/office/powerpoint/2010/main" val="294998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B08E00-9D36-470B-8374-948E17779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04FFC8-829E-4791-8BC0-4BBBD17FE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108373" cy="4351338"/>
          </a:xfrm>
        </p:spPr>
        <p:txBody>
          <a:bodyPr>
            <a:normAutofit/>
          </a:bodyPr>
          <a:lstStyle/>
          <a:p>
            <a:r>
              <a:rPr lang="de-DE" dirty="0" err="1"/>
              <a:t>Regarding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in Computer Vision, </a:t>
            </a:r>
            <a:r>
              <a:rPr lang="de-DE" dirty="0" err="1"/>
              <a:t>poor</a:t>
            </a:r>
            <a:r>
              <a:rPr lang="de-DE" dirty="0"/>
              <a:t>. </a:t>
            </a:r>
          </a:p>
          <a:p>
            <a:pPr marL="0" indent="0">
              <a:buNone/>
            </a:pPr>
            <a:endParaRPr lang="de-DE" dirty="0"/>
          </a:p>
          <a:p>
            <a:pPr lvl="1"/>
            <a:r>
              <a:rPr lang="de-DE" dirty="0"/>
              <a:t>But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(</a:t>
            </a:r>
            <a:r>
              <a:rPr lang="de-DE" dirty="0" err="1"/>
              <a:t>see</a:t>
            </a:r>
            <a:r>
              <a:rPr lang="de-DE" dirty="0"/>
              <a:t> „</a:t>
            </a:r>
            <a:r>
              <a:rPr lang="de-DE" dirty="0" err="1"/>
              <a:t>Difficulties</a:t>
            </a:r>
            <a:r>
              <a:rPr lang="de-DE" dirty="0"/>
              <a:t>“ </a:t>
            </a:r>
            <a:r>
              <a:rPr lang="de-DE" dirty="0" err="1"/>
              <a:t>slide</a:t>
            </a:r>
            <a:r>
              <a:rPr lang="de-DE" dirty="0"/>
              <a:t>)</a:t>
            </a:r>
          </a:p>
          <a:p>
            <a:pPr marL="457200" lvl="1" indent="0">
              <a:buNone/>
            </a:pP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Paper </a:t>
            </a:r>
            <a:r>
              <a:rPr lang="de-DE" dirty="0" err="1"/>
              <a:t>used</a:t>
            </a:r>
            <a:r>
              <a:rPr lang="de-DE" dirty="0"/>
              <a:t> all </a:t>
            </a:r>
            <a:r>
              <a:rPr lang="de-DE" dirty="0" err="1"/>
              <a:t>subjects</a:t>
            </a:r>
            <a:r>
              <a:rPr lang="de-DE" dirty="0"/>
              <a:t> (</a:t>
            </a:r>
            <a:r>
              <a:rPr lang="de-DE" dirty="0" err="1"/>
              <a:t>cherry</a:t>
            </a:r>
            <a:r>
              <a:rPr lang="de-DE" dirty="0"/>
              <a:t> </a:t>
            </a:r>
            <a:r>
              <a:rPr lang="de-DE" dirty="0" err="1"/>
              <a:t>picking</a:t>
            </a:r>
            <a:r>
              <a:rPr lang="de-DE" dirty="0"/>
              <a:t>) </a:t>
            </a:r>
            <a:r>
              <a:rPr lang="de-DE" b="1" dirty="0" err="1"/>
              <a:t>nor</a:t>
            </a:r>
            <a:r>
              <a:rPr lang="de-DE" dirty="0"/>
              <a:t> all 10 </a:t>
            </a:r>
            <a:r>
              <a:rPr lang="de-DE" dirty="0" err="1"/>
              <a:t>classes</a:t>
            </a:r>
            <a:r>
              <a:rPr lang="de-DE" dirty="0"/>
              <a:t> (max. 5).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0325DD4-8C75-4718-BB55-F61447B21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AEBD7-6206-4B2F-904D-31AE2EB3A06F}" type="datetime1">
              <a:rPr lang="de-DE" smtClean="0"/>
              <a:t>13.05.2019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5D5CAB-B289-4378-B468-CCB31B463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5458691" cy="365125"/>
          </a:xfrm>
        </p:spPr>
        <p:txBody>
          <a:bodyPr/>
          <a:lstStyle/>
          <a:p>
            <a:r>
              <a:rPr lang="en-US"/>
              <a:t>Deep Learning on EEG - Advanced Topics in Machine Learning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9BB436-95BE-4351-B1D5-702F6014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16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4C5D075-2E03-4AE5-B83D-8251690A302A}"/>
              </a:ext>
            </a:extLst>
          </p:cNvPr>
          <p:cNvSpPr/>
          <p:nvPr/>
        </p:nvSpPr>
        <p:spPr>
          <a:xfrm>
            <a:off x="8686800" y="2143976"/>
            <a:ext cx="553489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Low SNR</a:t>
            </a:r>
          </a:p>
          <a:p>
            <a:endParaRPr lang="de-DE" sz="10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Limited Data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available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+ Collection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is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difficult</a:t>
            </a:r>
            <a:endParaRPr lang="de-DE" sz="1000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Not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as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many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competitions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and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contributors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as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in CV</a:t>
            </a:r>
          </a:p>
          <a:p>
            <a:endParaRPr lang="de-DE" sz="10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Inter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subject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variability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(+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quality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of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measurements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endParaRPr lang="de-DE" sz="10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Images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vs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Time Series from 3D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scalp</a:t>
            </a:r>
            <a:r>
              <a:rPr lang="de-DE" sz="1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bg1">
                    <a:lumMod val="65000"/>
                  </a:schemeClr>
                </a:solidFill>
              </a:rPr>
              <a:t>surface</a:t>
            </a:r>
            <a:endParaRPr lang="de-DE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025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3DE4C208-FD9D-4B6A-8DFC-3C27CD8AD7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681037"/>
            <a:ext cx="5715000" cy="381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8896B2F-8038-4562-AF6F-F66A66FFB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Future Work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858638-2976-4F81-A368-78421883F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Further </a:t>
            </a:r>
            <a:r>
              <a:rPr lang="de-DE" dirty="0" err="1"/>
              <a:t>Methodologies</a:t>
            </a:r>
            <a:r>
              <a:rPr lang="de-DE" dirty="0"/>
              <a:t>:</a:t>
            </a:r>
          </a:p>
          <a:p>
            <a:pPr marL="0" indent="0">
              <a:buNone/>
            </a:pPr>
            <a:endParaRPr lang="de-DE" dirty="0"/>
          </a:p>
          <a:p>
            <a:pPr lvl="1"/>
            <a:r>
              <a:rPr lang="de-DE" dirty="0"/>
              <a:t>Try light </a:t>
            </a:r>
            <a:r>
              <a:rPr lang="de-DE" dirty="0" err="1"/>
              <a:t>preprocessing</a:t>
            </a:r>
            <a:r>
              <a:rPr lang="de-DE" dirty="0"/>
              <a:t> of </a:t>
            </a:r>
            <a:r>
              <a:rPr lang="de-DE" dirty="0" err="1"/>
              <a:t>obvious</a:t>
            </a:r>
            <a:r>
              <a:rPr lang="de-DE" dirty="0"/>
              <a:t> </a:t>
            </a:r>
            <a:r>
              <a:rPr lang="de-DE" dirty="0" err="1"/>
              <a:t>artifacts</a:t>
            </a:r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r>
              <a:rPr lang="de-DE" dirty="0"/>
              <a:t>Try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augmentation</a:t>
            </a:r>
            <a:r>
              <a:rPr lang="de-DE" dirty="0"/>
              <a:t> (</a:t>
            </a:r>
            <a:r>
              <a:rPr lang="de-DE" dirty="0" err="1"/>
              <a:t>changing</a:t>
            </a:r>
            <a:r>
              <a:rPr lang="de-DE" dirty="0"/>
              <a:t> </a:t>
            </a:r>
            <a:r>
              <a:rPr lang="de-DE" dirty="0" err="1"/>
              <a:t>electrodes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symmetric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)</a:t>
            </a:r>
          </a:p>
          <a:p>
            <a:pPr marL="457200" lvl="1" indent="0">
              <a:buNone/>
            </a:pPr>
            <a:r>
              <a:rPr lang="en-US" sz="600" dirty="0"/>
              <a:t>    [</a:t>
            </a:r>
            <a:r>
              <a:rPr lang="en-US" sz="600" dirty="0" err="1"/>
              <a:t>Deiss,et</a:t>
            </a:r>
            <a:r>
              <a:rPr lang="en-US" sz="600" dirty="0"/>
              <a:t> al. 2018. “HAMLET: Interpretable Human And Machine Co-Learning Technique.”]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Try </a:t>
            </a:r>
            <a:r>
              <a:rPr lang="de-DE" dirty="0" err="1"/>
              <a:t>convert</a:t>
            </a:r>
            <a:r>
              <a:rPr lang="de-DE" dirty="0"/>
              <a:t> EEG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and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optical</a:t>
            </a:r>
            <a:r>
              <a:rPr lang="de-DE" dirty="0"/>
              <a:t> </a:t>
            </a:r>
            <a:r>
              <a:rPr lang="de-DE" dirty="0" err="1"/>
              <a:t>flow</a:t>
            </a:r>
            <a:r>
              <a:rPr lang="de-DE" dirty="0"/>
              <a:t> </a:t>
            </a:r>
          </a:p>
          <a:p>
            <a:pPr lvl="2"/>
            <a:r>
              <a:rPr lang="de-DE" dirty="0" err="1"/>
              <a:t>Apply</a:t>
            </a:r>
            <a:r>
              <a:rPr lang="de-DE" dirty="0"/>
              <a:t> </a:t>
            </a:r>
            <a:r>
              <a:rPr lang="de-DE" dirty="0" err="1"/>
              <a:t>transferlearning</a:t>
            </a:r>
            <a:r>
              <a:rPr lang="de-DE" dirty="0"/>
              <a:t> on </a:t>
            </a:r>
            <a:r>
              <a:rPr lang="de-DE" dirty="0" err="1"/>
              <a:t>established</a:t>
            </a:r>
            <a:r>
              <a:rPr lang="de-DE" dirty="0"/>
              <a:t> </a:t>
            </a:r>
            <a:r>
              <a:rPr lang="de-DE" dirty="0" err="1"/>
              <a:t>classifiers</a:t>
            </a:r>
            <a:endParaRPr lang="de-DE" dirty="0"/>
          </a:p>
          <a:p>
            <a:pPr marL="914400" lvl="2" indent="0">
              <a:buNone/>
            </a:pPr>
            <a:r>
              <a:rPr lang="de-DE" sz="600" dirty="0"/>
              <a:t>[Tan, </a:t>
            </a:r>
            <a:r>
              <a:rPr lang="de-DE" sz="600" dirty="0" err="1"/>
              <a:t>Chuanqi</a:t>
            </a:r>
            <a:r>
              <a:rPr lang="de-DE" sz="600" dirty="0"/>
              <a:t>, </a:t>
            </a:r>
            <a:r>
              <a:rPr lang="de-DE" sz="600" dirty="0" err="1"/>
              <a:t>Fuchun</a:t>
            </a:r>
            <a:r>
              <a:rPr lang="de-DE" sz="600" dirty="0"/>
              <a:t> Sun, and </a:t>
            </a:r>
            <a:r>
              <a:rPr lang="de-DE" sz="600" dirty="0" err="1"/>
              <a:t>Wenchang</a:t>
            </a:r>
            <a:r>
              <a:rPr lang="de-DE" sz="600" dirty="0"/>
              <a:t> Zhang. 2018. “Deep Transfer Learning </a:t>
            </a:r>
            <a:r>
              <a:rPr lang="de-DE" sz="600" dirty="0" err="1"/>
              <a:t>for</a:t>
            </a:r>
            <a:r>
              <a:rPr lang="de-DE" sz="600" dirty="0"/>
              <a:t> EEG-</a:t>
            </a:r>
            <a:r>
              <a:rPr lang="de-DE" sz="600" dirty="0" err="1"/>
              <a:t>Based</a:t>
            </a:r>
            <a:r>
              <a:rPr lang="de-DE" sz="600" dirty="0"/>
              <a:t> Brain Computer Interface.”]</a:t>
            </a:r>
          </a:p>
          <a:p>
            <a:pPr marL="914400" lvl="2" indent="0">
              <a:buNone/>
            </a:pPr>
            <a:endParaRPr lang="de-DE" dirty="0"/>
          </a:p>
          <a:p>
            <a:pPr lvl="1"/>
            <a:r>
              <a:rPr lang="de-DE" dirty="0" err="1"/>
              <a:t>Make</a:t>
            </a:r>
            <a:r>
              <a:rPr lang="de-DE" dirty="0"/>
              <a:t> a </a:t>
            </a:r>
            <a:r>
              <a:rPr lang="de-DE" dirty="0" err="1"/>
              <a:t>combination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RNN (</a:t>
            </a:r>
            <a:r>
              <a:rPr lang="de-DE" dirty="0" err="1"/>
              <a:t>or</a:t>
            </a:r>
            <a:r>
              <a:rPr lang="de-DE" dirty="0"/>
              <a:t> LSTM) </a:t>
            </a:r>
            <a:r>
              <a:rPr lang="en-US" dirty="0"/>
              <a:t>network to extract temporal patterns in the frame sequences </a:t>
            </a:r>
          </a:p>
          <a:p>
            <a:pPr marL="457200" lvl="1" indent="0">
              <a:buNone/>
            </a:pPr>
            <a:r>
              <a:rPr lang="de-DE" sz="600" dirty="0"/>
              <a:t>[</a:t>
            </a:r>
            <a:r>
              <a:rPr lang="de-DE" sz="600" dirty="0" err="1"/>
              <a:t>Bashivan</a:t>
            </a:r>
            <a:r>
              <a:rPr lang="de-DE" sz="600" dirty="0"/>
              <a:t> et al. 2015. “Learning </a:t>
            </a:r>
            <a:r>
              <a:rPr lang="de-DE" sz="600" dirty="0" err="1"/>
              <a:t>Representations</a:t>
            </a:r>
            <a:r>
              <a:rPr lang="de-DE" sz="600" dirty="0"/>
              <a:t> from EEG </a:t>
            </a:r>
            <a:r>
              <a:rPr lang="de-DE" sz="600" dirty="0" err="1"/>
              <a:t>with</a:t>
            </a:r>
            <a:r>
              <a:rPr lang="de-DE" sz="600" dirty="0"/>
              <a:t> Deep </a:t>
            </a:r>
            <a:r>
              <a:rPr lang="de-DE" sz="600" dirty="0" err="1"/>
              <a:t>Recurrent-Convolutional</a:t>
            </a:r>
            <a:r>
              <a:rPr lang="de-DE" sz="600" dirty="0"/>
              <a:t> </a:t>
            </a:r>
            <a:r>
              <a:rPr lang="de-DE" sz="600" dirty="0" err="1"/>
              <a:t>Neural</a:t>
            </a:r>
            <a:r>
              <a:rPr lang="de-DE" sz="600" dirty="0"/>
              <a:t> Networks.”</a:t>
            </a:r>
            <a:r>
              <a:rPr lang="en-US" sz="600" dirty="0"/>
              <a:t>]</a:t>
            </a:r>
          </a:p>
          <a:p>
            <a:pPr marL="457200" lvl="1" indent="0">
              <a:buNone/>
            </a:pPr>
            <a:r>
              <a:rPr lang="en-US" sz="600" dirty="0"/>
              <a:t>[Zhang, </a:t>
            </a:r>
            <a:r>
              <a:rPr lang="en-US" sz="600" dirty="0" err="1"/>
              <a:t>Dalin</a:t>
            </a:r>
            <a:r>
              <a:rPr lang="en-US" sz="600" dirty="0"/>
              <a:t> et al. 2018. “Fuzzy Integral Optimization with Deep Q-Network for EEG-Based Intention Recognition.” In Springer, Cham, 156–68.]</a:t>
            </a:r>
            <a:endParaRPr lang="de-DE" sz="600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AE6D4C-7D06-42E3-BE1A-D12DC7182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0EE7B-0085-49FF-B087-901AB87C8A22}" type="datetime1">
              <a:rPr lang="de-DE" smtClean="0"/>
              <a:t>13.05.2019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5E941B-C732-43A8-8E8C-24F842D72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40D9B9-F523-459B-8522-184FC066C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238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03C68B9-6694-4CA6-9F42-D6FC9304A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93200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3600" b="1" dirty="0" err="1"/>
              <a:t>Thank</a:t>
            </a:r>
            <a:r>
              <a:rPr lang="de-DE" sz="3600" b="1" dirty="0"/>
              <a:t> </a:t>
            </a:r>
            <a:r>
              <a:rPr lang="de-DE" sz="3600" b="1" dirty="0" err="1"/>
              <a:t>you</a:t>
            </a:r>
            <a:r>
              <a:rPr lang="de-DE" sz="3600" b="1" dirty="0"/>
              <a:t> </a:t>
            </a:r>
            <a:r>
              <a:rPr lang="de-DE" sz="3600" b="1" dirty="0" err="1"/>
              <a:t>very</a:t>
            </a:r>
            <a:r>
              <a:rPr lang="de-DE" sz="3600" b="1" dirty="0"/>
              <a:t> </a:t>
            </a:r>
            <a:r>
              <a:rPr lang="de-DE" sz="3600" b="1" dirty="0" err="1"/>
              <a:t>much</a:t>
            </a:r>
            <a:r>
              <a:rPr lang="de-DE" sz="3600" b="1" dirty="0"/>
              <a:t> </a:t>
            </a:r>
            <a:r>
              <a:rPr lang="de-DE" sz="3600" b="1" dirty="0" err="1"/>
              <a:t>for</a:t>
            </a:r>
            <a:r>
              <a:rPr lang="de-DE" sz="3600" b="1" dirty="0"/>
              <a:t> </a:t>
            </a:r>
            <a:r>
              <a:rPr lang="de-DE" sz="3600" b="1" dirty="0" err="1"/>
              <a:t>your</a:t>
            </a:r>
            <a:r>
              <a:rPr lang="de-DE" sz="3600" b="1" dirty="0"/>
              <a:t> </a:t>
            </a:r>
            <a:r>
              <a:rPr lang="de-DE" sz="3600" b="1" dirty="0" err="1"/>
              <a:t>attention</a:t>
            </a:r>
            <a:r>
              <a:rPr lang="de-DE" sz="3600" b="1" dirty="0"/>
              <a:t>!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131CB84-B077-4BC4-AA58-27E7B802107C}"/>
              </a:ext>
            </a:extLst>
          </p:cNvPr>
          <p:cNvSpPr txBox="1"/>
          <p:nvPr/>
        </p:nvSpPr>
        <p:spPr>
          <a:xfrm>
            <a:off x="838199" y="2571047"/>
            <a:ext cx="6580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Tim Fischer</a:t>
            </a:r>
          </a:p>
          <a:p>
            <a:r>
              <a:rPr lang="de-DE" dirty="0">
                <a:hlinkClick r:id="rId2"/>
              </a:rPr>
              <a:t>tim.fischer@artorg.unibe.ch</a:t>
            </a:r>
            <a:endParaRPr lang="de-DE" dirty="0"/>
          </a:p>
        </p:txBody>
      </p:sp>
      <p:pic>
        <p:nvPicPr>
          <p:cNvPr id="11" name="Grafik 10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7B53D1E5-69C8-4507-A298-9A3C11D0DB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049" y="1492632"/>
            <a:ext cx="6000750" cy="3971925"/>
          </a:xfrm>
          <a:prstGeom prst="rect">
            <a:avLst/>
          </a:prstGeom>
        </p:spPr>
      </p:pic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70D6CFEC-DE7A-401D-8832-A0608034D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65506-DB79-4BE5-A752-14B562AE7B2D}" type="datetime1">
              <a:rPr lang="de-DE" smtClean="0"/>
              <a:t>13.05.2019</a:t>
            </a:fld>
            <a:endParaRPr lang="de-DE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3ADA675-6B6C-49AC-AA20-D11CDCE73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1B180957-A6F7-4EA8-BF09-065B3E570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18</a:t>
            </a:fld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46D7A57-29FF-4280-A959-085B09898374}"/>
              </a:ext>
            </a:extLst>
          </p:cNvPr>
          <p:cNvSpPr txBox="1"/>
          <p:nvPr/>
        </p:nvSpPr>
        <p:spPr>
          <a:xfrm>
            <a:off x="838199" y="4610710"/>
            <a:ext cx="98653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800" u="sng" dirty="0"/>
              <a:t>Sources:</a:t>
            </a:r>
          </a:p>
          <a:p>
            <a:r>
              <a:rPr lang="en-US" sz="800" dirty="0" err="1"/>
              <a:t>Siuly</a:t>
            </a:r>
            <a:r>
              <a:rPr lang="en-US" sz="800" dirty="0"/>
              <a:t>, </a:t>
            </a:r>
            <a:r>
              <a:rPr lang="en-US" sz="800" dirty="0" err="1"/>
              <a:t>Siuly</a:t>
            </a:r>
            <a:r>
              <a:rPr lang="en-US" sz="800" dirty="0"/>
              <a:t>, Yan Li, and </a:t>
            </a:r>
            <a:r>
              <a:rPr lang="en-US" sz="800" dirty="0" err="1"/>
              <a:t>Yanchun</a:t>
            </a:r>
            <a:r>
              <a:rPr lang="en-US" sz="800" dirty="0"/>
              <a:t> Zhang. 2016. </a:t>
            </a:r>
            <a:r>
              <a:rPr lang="en-US" sz="800" i="1" dirty="0"/>
              <a:t>EEG Signal Analysis and Classification</a:t>
            </a:r>
            <a:r>
              <a:rPr lang="en-US" sz="800" dirty="0"/>
              <a:t>. Cham: Springer International Publishing. </a:t>
            </a:r>
          </a:p>
          <a:p>
            <a:r>
              <a:rPr lang="en-US" sz="800" dirty="0" err="1"/>
              <a:t>Lawhern</a:t>
            </a:r>
            <a:r>
              <a:rPr lang="en-US" sz="800" dirty="0"/>
              <a:t>, Vernon J. et al. 2016. “</a:t>
            </a:r>
            <a:r>
              <a:rPr lang="en-US" sz="800" dirty="0" err="1"/>
              <a:t>EEGNet</a:t>
            </a:r>
            <a:r>
              <a:rPr lang="en-US" sz="800" dirty="0"/>
              <a:t>: A Compact Convolutional Network for EEG-Based Brain-Computer Interfaces.”</a:t>
            </a:r>
          </a:p>
          <a:p>
            <a:r>
              <a:rPr lang="en-US" sz="800" dirty="0" err="1"/>
              <a:t>Loshchilov</a:t>
            </a:r>
            <a:r>
              <a:rPr lang="en-US" sz="800" dirty="0"/>
              <a:t>, Ilya, and Frank </a:t>
            </a:r>
            <a:r>
              <a:rPr lang="en-US" sz="800" dirty="0" err="1"/>
              <a:t>Hutter</a:t>
            </a:r>
            <a:r>
              <a:rPr lang="en-US" sz="800" dirty="0"/>
              <a:t>. 2016. “SGDR: Stochastic Gradient Descent with Warm Restarts.”</a:t>
            </a:r>
            <a:endParaRPr lang="en-AU" sz="800" u="sng" dirty="0"/>
          </a:p>
          <a:p>
            <a:r>
              <a:rPr lang="en-AU" sz="800" dirty="0"/>
              <a:t>Roy, Yannick et al. 2019. “Deep Learning-Based Electroencephalography Analysis: A Systematic Review”</a:t>
            </a:r>
            <a:br>
              <a:rPr lang="en-AU" sz="800" dirty="0"/>
            </a:br>
            <a:r>
              <a:rPr lang="en-AU" sz="800" dirty="0" err="1"/>
              <a:t>Schirrmeister</a:t>
            </a:r>
            <a:r>
              <a:rPr lang="en-AU" sz="800" dirty="0"/>
              <a:t>, Robin Tibor et al. 2017. “Deep Learning with Convolutional Neural Networks for EEG Decoding and Visualization.” </a:t>
            </a:r>
            <a:br>
              <a:rPr lang="en-AU" sz="800" dirty="0"/>
            </a:br>
            <a:r>
              <a:rPr lang="en-AU" sz="800" dirty="0"/>
              <a:t>Wang, Fang et al. 2018. “Data Augmentation for EEG-- Based Emotion Recognition with Deep Convolutional Neural Networks.” In , 82–93. </a:t>
            </a:r>
            <a:br>
              <a:rPr lang="en-AU" sz="800" dirty="0"/>
            </a:br>
            <a:r>
              <a:rPr lang="en-AU" sz="800" dirty="0" err="1"/>
              <a:t>Sakhavi</a:t>
            </a:r>
            <a:r>
              <a:rPr lang="en-AU" sz="800" dirty="0"/>
              <a:t>, </a:t>
            </a:r>
            <a:r>
              <a:rPr lang="en-AU" sz="800" dirty="0" err="1"/>
              <a:t>Siavash</a:t>
            </a:r>
            <a:r>
              <a:rPr lang="en-AU" sz="800" dirty="0"/>
              <a:t>, </a:t>
            </a:r>
            <a:r>
              <a:rPr lang="en-AU" sz="800" dirty="0" err="1"/>
              <a:t>Cuntai</a:t>
            </a:r>
            <a:r>
              <a:rPr lang="en-AU" sz="800" dirty="0"/>
              <a:t> Guan, and </a:t>
            </a:r>
            <a:r>
              <a:rPr lang="en-AU" sz="800" dirty="0" err="1"/>
              <a:t>Shuicheng</a:t>
            </a:r>
            <a:r>
              <a:rPr lang="en-AU" sz="800" dirty="0"/>
              <a:t> Yan. 2015. “Parallel Convolutional-Linear Neural Network for Motor Imagery Classification.” </a:t>
            </a:r>
            <a:br>
              <a:rPr lang="en-AU" sz="800" dirty="0"/>
            </a:br>
            <a:r>
              <a:rPr lang="en-AU" sz="800" dirty="0"/>
              <a:t>Kai </a:t>
            </a:r>
            <a:r>
              <a:rPr lang="en-AU" sz="800" dirty="0" err="1"/>
              <a:t>Keng</a:t>
            </a:r>
            <a:r>
              <a:rPr lang="en-AU" sz="800" dirty="0"/>
              <a:t> Ang, Zhang Yang Chin, </a:t>
            </a:r>
            <a:r>
              <a:rPr lang="en-AU" sz="800" dirty="0" err="1"/>
              <a:t>Haihong</a:t>
            </a:r>
            <a:r>
              <a:rPr lang="en-AU" sz="800" dirty="0"/>
              <a:t> Zhang, and </a:t>
            </a:r>
            <a:r>
              <a:rPr lang="en-AU" sz="800" dirty="0" err="1"/>
              <a:t>Cuntai</a:t>
            </a:r>
            <a:r>
              <a:rPr lang="en-AU" sz="800" dirty="0"/>
              <a:t> Guan. 2008. “Filter Bank Common Spatial Pattern (FBCSP) in Brain-Computer Interface.” </a:t>
            </a:r>
            <a:br>
              <a:rPr lang="en-AU" sz="800" dirty="0"/>
            </a:br>
            <a:r>
              <a:rPr lang="en-AU" sz="800" dirty="0" err="1"/>
              <a:t>Bashivan</a:t>
            </a:r>
            <a:r>
              <a:rPr lang="en-AU" sz="800" dirty="0"/>
              <a:t>, </a:t>
            </a:r>
            <a:r>
              <a:rPr lang="en-AU" sz="800" dirty="0" err="1"/>
              <a:t>Pouya</a:t>
            </a:r>
            <a:r>
              <a:rPr lang="en-AU" sz="800" dirty="0"/>
              <a:t>, Irina </a:t>
            </a:r>
            <a:r>
              <a:rPr lang="en-AU" sz="800" dirty="0" err="1"/>
              <a:t>Rish</a:t>
            </a:r>
            <a:r>
              <a:rPr lang="en-AU" sz="800" dirty="0"/>
              <a:t>, Mohammed </a:t>
            </a:r>
            <a:r>
              <a:rPr lang="en-AU" sz="800" dirty="0" err="1"/>
              <a:t>Yeasin</a:t>
            </a:r>
            <a:r>
              <a:rPr lang="en-AU" sz="800" dirty="0"/>
              <a:t>, and Noel </a:t>
            </a:r>
            <a:r>
              <a:rPr lang="en-AU" sz="800" dirty="0" err="1"/>
              <a:t>Codella</a:t>
            </a:r>
            <a:r>
              <a:rPr lang="en-AU" sz="800" dirty="0"/>
              <a:t>. 2015. “Learning Representations from EEG with Deep Recurrent-Convolutional Neural Networks.” </a:t>
            </a:r>
            <a:br>
              <a:rPr lang="en-AU" sz="800" dirty="0"/>
            </a:br>
            <a:r>
              <a:rPr lang="en-AU" sz="800" dirty="0" err="1"/>
              <a:t>Deiss</a:t>
            </a:r>
            <a:r>
              <a:rPr lang="en-AU" sz="800" dirty="0"/>
              <a:t>, Olivier et al. 2018. “HAMLET: Interpretable Human And Machine Co-</a:t>
            </a:r>
            <a:r>
              <a:rPr lang="en-AU" sz="800" dirty="0" err="1"/>
              <a:t>LEarning</a:t>
            </a:r>
            <a:r>
              <a:rPr lang="en-AU" sz="800" dirty="0"/>
              <a:t> Technique.” </a:t>
            </a:r>
            <a:br>
              <a:rPr lang="en-AU" sz="800" dirty="0"/>
            </a:br>
            <a:r>
              <a:rPr lang="en-AU" sz="800" dirty="0"/>
              <a:t>Tan, Chuanqi, </a:t>
            </a:r>
            <a:r>
              <a:rPr lang="en-AU" sz="800" dirty="0" err="1"/>
              <a:t>Fuchun</a:t>
            </a:r>
            <a:r>
              <a:rPr lang="en-AU" sz="800" dirty="0"/>
              <a:t> Sun, and Wenchang Zhang. 2018. “Deep Transfer Learning for EEG-Based Brain Computer Interface.” </a:t>
            </a:r>
            <a:br>
              <a:rPr lang="en-AU" sz="800" dirty="0"/>
            </a:br>
            <a:r>
              <a:rPr lang="en-AU" sz="800" dirty="0"/>
              <a:t>Zhang, </a:t>
            </a:r>
            <a:r>
              <a:rPr lang="en-AU" sz="800" dirty="0" err="1"/>
              <a:t>Dalin</a:t>
            </a:r>
            <a:r>
              <a:rPr lang="en-AU" sz="800" dirty="0"/>
              <a:t> et al. 2018. “Fuzzy Integral Optimization with Deep Q-Network for EEG-Based Intention Recognition.” </a:t>
            </a:r>
            <a:r>
              <a:rPr lang="de-DE" sz="800" dirty="0"/>
              <a:t>In Springer, Cham, 156–68. </a:t>
            </a:r>
          </a:p>
        </p:txBody>
      </p:sp>
    </p:spTree>
    <p:extLst>
      <p:ext uri="{BB962C8B-B14F-4D97-AF65-F5344CB8AC3E}">
        <p14:creationId xmlns:p14="http://schemas.microsoft.com/office/powerpoint/2010/main" val="1039660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2DE0C-E07C-4F2D-9315-9883390AF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68D17CBB-07AB-4EBC-96EE-731D7DC47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A791CC-DAA0-4C31-8413-94FED0B8C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0EE7B-0085-49FF-B087-901AB87C8A22}" type="datetime1">
              <a:rPr lang="de-DE" smtClean="0"/>
              <a:t>13.05.2019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5B221F-4D29-4EA3-812C-D2E59562C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6F35F2-F4E3-49AF-83A5-BA36C92D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3170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EG data (720p_50fps_H264-128kbit_AAC)">
            <a:hlinkClick r:id="" action="ppaction://media"/>
            <a:extLst>
              <a:ext uri="{FF2B5EF4-FFF2-40B4-BE49-F238E27FC236}">
                <a16:creationId xmlns:a16="http://schemas.microsoft.com/office/drawing/2014/main" id="{BAE72808-0E3F-4C1E-ABD5-8BB5BFEC7B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80300" y="1816100"/>
            <a:ext cx="4572000" cy="3429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811A558-E007-4759-A013-6DC515F02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EEG?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907C6A-924C-40CB-844C-4493728E0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100"/>
            <a:ext cx="7353300" cy="4360863"/>
          </a:xfrm>
        </p:spPr>
        <p:txBody>
          <a:bodyPr>
            <a:normAutofit/>
          </a:bodyPr>
          <a:lstStyle/>
          <a:p>
            <a:r>
              <a:rPr lang="en-US" dirty="0"/>
              <a:t>Representation of an electrical voltage curve in time.</a:t>
            </a:r>
          </a:p>
          <a:p>
            <a:pPr lvl="1"/>
            <a:r>
              <a:rPr lang="en-US" dirty="0"/>
              <a:t>Most important variables for describing an EEG curve: Amplitude and Frequency</a:t>
            </a:r>
          </a:p>
          <a:p>
            <a:r>
              <a:rPr lang="en-US" dirty="0"/>
              <a:t>Non-invasive and cost-effective method for direct measurement of electrical brain activity</a:t>
            </a:r>
          </a:p>
          <a:p>
            <a:r>
              <a:rPr lang="de-DE" dirty="0"/>
              <a:t>Advantage: High temporal </a:t>
            </a:r>
            <a:r>
              <a:rPr lang="de-DE" dirty="0" err="1"/>
              <a:t>resolution</a:t>
            </a:r>
            <a:endParaRPr lang="de-DE" dirty="0"/>
          </a:p>
          <a:p>
            <a:r>
              <a:rPr lang="en-US" dirty="0"/>
              <a:t>Disadvantage: Relatively low spatial resolution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3A9B7CB-44C0-4921-A70F-8D0826069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A22-D71C-43BE-868D-AAF32ACF9C60}" type="datetime1">
              <a:rPr lang="de-DE" smtClean="0"/>
              <a:t>13.05.2019</a:t>
            </a:fld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F8225CE-37D6-47D7-9F47-8DA05F20D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Deep Learning on EEG - Advanced Topics in Machine Learning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9DED9C3-4D9E-4EA9-B65B-51F8AC20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9810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14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7F7CA89-269A-4282-8950-BD2E3D4DD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857" y="1654472"/>
            <a:ext cx="5156286" cy="363061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E627BB3-EDB8-4B71-AD9C-069683A73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do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record</a:t>
            </a:r>
            <a:r>
              <a:rPr lang="de-DE" dirty="0"/>
              <a:t> an EEG?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853559-1ED2-4E88-90E5-7E08FE8CA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Diagnose of </a:t>
            </a:r>
            <a:r>
              <a:rPr lang="de-DE" dirty="0" err="1"/>
              <a:t>brain</a:t>
            </a:r>
            <a:r>
              <a:rPr lang="de-DE" dirty="0"/>
              <a:t> </a:t>
            </a:r>
            <a:r>
              <a:rPr lang="de-DE" dirty="0" err="1"/>
              <a:t>related</a:t>
            </a:r>
            <a:r>
              <a:rPr lang="de-DE" dirty="0"/>
              <a:t> </a:t>
            </a:r>
            <a:r>
              <a:rPr lang="de-DE" dirty="0" err="1"/>
              <a:t>diseases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Identifaction</a:t>
            </a:r>
            <a:r>
              <a:rPr lang="de-DE" dirty="0"/>
              <a:t> of mal </a:t>
            </a:r>
            <a:r>
              <a:rPr lang="de-DE" dirty="0" err="1"/>
              <a:t>functioning</a:t>
            </a:r>
            <a:r>
              <a:rPr lang="de-DE" dirty="0"/>
              <a:t> </a:t>
            </a:r>
            <a:r>
              <a:rPr lang="de-DE" dirty="0" err="1"/>
              <a:t>areas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Level of </a:t>
            </a:r>
            <a:r>
              <a:rPr lang="de-DE" dirty="0" err="1"/>
              <a:t>brain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(e.g. </a:t>
            </a:r>
            <a:r>
              <a:rPr lang="de-DE" dirty="0" err="1"/>
              <a:t>coma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r>
              <a:rPr lang="en-US" dirty="0"/>
              <a:t>BMI: Applications in prosthetics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4BDBDE0-DD30-4E30-A113-557B530DB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18F10-5858-43FF-B306-12B0669CF54E}" type="datetime1">
              <a:rPr lang="de-DE" smtClean="0"/>
              <a:t>13.05.2019</a:t>
            </a:fld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901E53D2-819F-4D98-A557-07C49E4F5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D6735432-D606-4118-96F2-B18AB0610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8200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6BF3B6-9290-4526-973D-7CD13F819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Deep Learning?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B9C6E5-F856-4A57-936A-71DD731F1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600" y="1558925"/>
            <a:ext cx="6520543" cy="43513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/>
          </a:p>
          <a:p>
            <a:r>
              <a:rPr lang="de-DE" dirty="0"/>
              <a:t>Standard </a:t>
            </a:r>
            <a:r>
              <a:rPr lang="de-DE" dirty="0" err="1"/>
              <a:t>approaches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domain</a:t>
            </a:r>
            <a:r>
              <a:rPr lang="de-DE" dirty="0"/>
              <a:t> </a:t>
            </a:r>
            <a:r>
              <a:rPr lang="de-DE" dirty="0" err="1"/>
              <a:t>specific</a:t>
            </a:r>
            <a:endParaRPr lang="de-DE" dirty="0"/>
          </a:p>
          <a:p>
            <a:pPr lvl="1"/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personal</a:t>
            </a:r>
          </a:p>
          <a:p>
            <a:pPr lvl="1"/>
            <a:r>
              <a:rPr lang="de-DE" dirty="0" err="1"/>
              <a:t>Preprocessing</a:t>
            </a:r>
            <a:endParaRPr lang="de-DE" dirty="0"/>
          </a:p>
          <a:p>
            <a:pPr lvl="1"/>
            <a:r>
              <a:rPr lang="de-DE" dirty="0" err="1"/>
              <a:t>Inter</a:t>
            </a:r>
            <a:r>
              <a:rPr lang="de-DE" dirty="0"/>
              <a:t> </a:t>
            </a:r>
            <a:r>
              <a:rPr lang="de-DE" dirty="0" err="1"/>
              <a:t>subject</a:t>
            </a:r>
            <a:r>
              <a:rPr lang="de-DE" dirty="0"/>
              <a:t> </a:t>
            </a:r>
            <a:r>
              <a:rPr lang="de-DE" dirty="0" err="1"/>
              <a:t>variability</a:t>
            </a:r>
            <a:endParaRPr lang="de-DE" dirty="0"/>
          </a:p>
          <a:p>
            <a:pPr lvl="1"/>
            <a:endParaRPr lang="de-DE" dirty="0"/>
          </a:p>
          <a:p>
            <a:r>
              <a:rPr lang="de-DE" dirty="0"/>
              <a:t>64 Channels -&gt; </a:t>
            </a:r>
            <a:r>
              <a:rPr lang="de-DE" dirty="0" err="1"/>
              <a:t>Huge</a:t>
            </a:r>
            <a:r>
              <a:rPr lang="de-DE" dirty="0"/>
              <a:t> </a:t>
            </a:r>
            <a:r>
              <a:rPr lang="de-DE" dirty="0" err="1"/>
              <a:t>amount</a:t>
            </a:r>
            <a:r>
              <a:rPr lang="de-DE" dirty="0"/>
              <a:t> of </a:t>
            </a:r>
            <a:r>
              <a:rPr lang="de-DE" dirty="0" err="1"/>
              <a:t>data</a:t>
            </a:r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r>
              <a:rPr lang="de-DE" dirty="0"/>
              <a:t>DL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successfull</a:t>
            </a:r>
            <a:r>
              <a:rPr lang="de-DE" dirty="0"/>
              <a:t> on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and </a:t>
            </a:r>
            <a:r>
              <a:rPr lang="de-DE" dirty="0" err="1"/>
              <a:t>audio</a:t>
            </a:r>
            <a:r>
              <a:rPr lang="de-DE" dirty="0"/>
              <a:t> </a:t>
            </a:r>
            <a:r>
              <a:rPr lang="de-DE" dirty="0" err="1"/>
              <a:t>signals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45A2BCE-F223-42D8-A805-FA8B763A34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347" y="2682875"/>
            <a:ext cx="4081053" cy="2550658"/>
          </a:xfrm>
          <a:prstGeom prst="rect">
            <a:avLst/>
          </a:prstGeom>
        </p:spPr>
      </p:pic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92E19CC-41C4-4BA5-908D-4AE948659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67A74-A2CC-472F-A06A-4B5A6ECE216C}" type="datetime1">
              <a:rPr lang="de-DE" smtClean="0"/>
              <a:t>13.05.2019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F5652CD-FE95-402E-B59F-F8C75B5FD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5614948-3256-49DC-920C-343DEEC7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678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37513-273B-443A-AB13-B3FB55823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Difficulties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0E8D52-BC12-4741-9ADD-A0787F036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Characteristics</a:t>
            </a:r>
            <a:r>
              <a:rPr lang="de-DE" dirty="0"/>
              <a:t> of </a:t>
            </a:r>
            <a:r>
              <a:rPr lang="de-DE" dirty="0" err="1"/>
              <a:t>the</a:t>
            </a:r>
            <a:r>
              <a:rPr lang="de-DE" dirty="0"/>
              <a:t> EEG Signal</a:t>
            </a:r>
          </a:p>
          <a:p>
            <a:pPr lvl="1"/>
            <a:r>
              <a:rPr lang="de-DE" dirty="0"/>
              <a:t>Low SNR</a:t>
            </a:r>
          </a:p>
          <a:p>
            <a:pPr marL="457200" lvl="1" indent="0">
              <a:buNone/>
            </a:pPr>
            <a:endParaRPr lang="de-DE" dirty="0"/>
          </a:p>
          <a:p>
            <a:pPr lvl="1"/>
            <a:r>
              <a:rPr lang="de-DE" dirty="0"/>
              <a:t>Limited Data </a:t>
            </a:r>
            <a:r>
              <a:rPr lang="de-DE" dirty="0" err="1"/>
              <a:t>available</a:t>
            </a:r>
            <a:r>
              <a:rPr lang="de-DE" dirty="0"/>
              <a:t> + Collection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difficult</a:t>
            </a:r>
            <a:endParaRPr lang="de-DE" dirty="0"/>
          </a:p>
          <a:p>
            <a:pPr lvl="2"/>
            <a:r>
              <a:rPr lang="de-DE" dirty="0"/>
              <a:t>Not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competitions</a:t>
            </a:r>
            <a:r>
              <a:rPr lang="de-DE" dirty="0"/>
              <a:t> and </a:t>
            </a:r>
            <a:r>
              <a:rPr lang="de-DE" dirty="0" err="1"/>
              <a:t>contributors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in CV</a:t>
            </a:r>
          </a:p>
          <a:p>
            <a:pPr marL="457200" lvl="1" indent="0">
              <a:buNone/>
            </a:pPr>
            <a:endParaRPr lang="de-DE" dirty="0"/>
          </a:p>
          <a:p>
            <a:pPr lvl="1"/>
            <a:r>
              <a:rPr lang="de-DE" dirty="0" err="1"/>
              <a:t>Inter</a:t>
            </a:r>
            <a:r>
              <a:rPr lang="de-DE" dirty="0"/>
              <a:t> </a:t>
            </a:r>
            <a:r>
              <a:rPr lang="de-DE" dirty="0" err="1"/>
              <a:t>subject</a:t>
            </a:r>
            <a:r>
              <a:rPr lang="de-DE" dirty="0"/>
              <a:t> </a:t>
            </a:r>
            <a:r>
              <a:rPr lang="de-DE" dirty="0" err="1"/>
              <a:t>variability</a:t>
            </a:r>
            <a:r>
              <a:rPr lang="de-DE" dirty="0"/>
              <a:t> (+ </a:t>
            </a:r>
            <a:r>
              <a:rPr lang="de-DE" dirty="0" err="1"/>
              <a:t>quality</a:t>
            </a:r>
            <a:r>
              <a:rPr lang="de-DE" dirty="0"/>
              <a:t> of </a:t>
            </a:r>
            <a:r>
              <a:rPr lang="de-DE" dirty="0" err="1"/>
              <a:t>measurements</a:t>
            </a:r>
            <a:r>
              <a:rPr lang="de-DE" dirty="0"/>
              <a:t>)</a:t>
            </a:r>
          </a:p>
          <a:p>
            <a:pPr marL="457200" lvl="1" indent="0">
              <a:buNone/>
            </a:pPr>
            <a:endParaRPr lang="de-DE" dirty="0"/>
          </a:p>
          <a:p>
            <a:pPr lvl="1"/>
            <a:r>
              <a:rPr lang="de-DE" dirty="0"/>
              <a:t>Images </a:t>
            </a:r>
            <a:r>
              <a:rPr lang="de-DE" dirty="0" err="1"/>
              <a:t>vs</a:t>
            </a:r>
            <a:r>
              <a:rPr lang="de-DE" dirty="0"/>
              <a:t> Time Series from 3D </a:t>
            </a:r>
            <a:r>
              <a:rPr lang="de-DE" dirty="0" err="1"/>
              <a:t>scalp</a:t>
            </a:r>
            <a:r>
              <a:rPr lang="de-DE" dirty="0"/>
              <a:t> </a:t>
            </a:r>
            <a:r>
              <a:rPr lang="de-DE" dirty="0" err="1"/>
              <a:t>surface</a:t>
            </a:r>
            <a:endParaRPr lang="de-DE" dirty="0"/>
          </a:p>
          <a:p>
            <a:pPr lvl="1"/>
            <a:endParaRPr lang="de-DE" dirty="0"/>
          </a:p>
          <a:p>
            <a:pPr marL="457200" lvl="1" indent="0">
              <a:buNone/>
            </a:pPr>
            <a:r>
              <a:rPr lang="de-DE" sz="3000" b="1" dirty="0"/>
              <a:t>=&gt; Hot Research Topic!</a:t>
            </a:r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100C15A-60C6-4067-9EBE-0D69DF437C8C}"/>
              </a:ext>
            </a:extLst>
          </p:cNvPr>
          <p:cNvSpPr/>
          <p:nvPr/>
        </p:nvSpPr>
        <p:spPr>
          <a:xfrm>
            <a:off x="7989208" y="1033281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https://www.gdconf.com/news/get-valves-perspective-future-brain-computer-interfaces-gdc-2019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8755484-952A-4BD8-B256-D00B1F59B0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055" y="4956175"/>
            <a:ext cx="1183553" cy="1765300"/>
          </a:xfrm>
          <a:prstGeom prst="rect">
            <a:avLst/>
          </a:prstGeom>
        </p:spPr>
      </p:pic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9A0A0D09-B15D-4006-AD7E-8A2C55DD9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F259B-0425-48F1-8C9D-3809A787E6AF}" type="datetime1">
              <a:rPr lang="de-DE" smtClean="0"/>
              <a:t>13.05.2019</a:t>
            </a:fld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84351ED7-B052-4FBC-AF1C-ACE525E2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E11C492F-2799-411A-9F54-58AE77F69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3072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A3FFE0-31AE-4889-A70A-AAF0AE97B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Literature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1C83301-E869-4523-8E07-3DFB915D5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58" y="1690688"/>
            <a:ext cx="5285242" cy="375242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FE19267-D97D-4896-9BF9-45625367C6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7336" y="1207687"/>
            <a:ext cx="4800600" cy="4235423"/>
          </a:xfrm>
          <a:prstGeom prst="rect">
            <a:avLst/>
          </a:prstGeom>
        </p:spPr>
      </p:pic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013CE61-C8CE-44E5-87F7-83ED1420E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5865-760D-4480-9543-F1547290D14A}" type="datetime1">
              <a:rPr lang="de-DE" smtClean="0"/>
              <a:t>13.05.2019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2476D8D-058A-4DDC-BAB6-047799C47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E255FCE-C01D-4112-B242-3FDC1927D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6</a:t>
            </a:fld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FCAFB48-314C-4B6E-9891-BB858722F387}"/>
              </a:ext>
            </a:extLst>
          </p:cNvPr>
          <p:cNvSpPr/>
          <p:nvPr/>
        </p:nvSpPr>
        <p:spPr>
          <a:xfrm>
            <a:off x="3685309" y="5684286"/>
            <a:ext cx="60960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04800" indent="-304800"/>
            <a:r>
              <a:rPr lang="en-US" sz="800" dirty="0"/>
              <a:t>[Roy, Yannick et al. 2019. “Deep Learning-Based Electroencephalography Analysis: A Systematic Review.”]</a:t>
            </a:r>
            <a:endParaRPr lang="en-US" sz="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20922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BC91D4-B1E9-4DDF-94B8-4A46B31E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6363EEBE-072D-4AEE-939A-0373ED6D1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710415"/>
              </p:ext>
            </p:extLst>
          </p:nvPr>
        </p:nvGraphicFramePr>
        <p:xfrm>
          <a:off x="932576" y="2159742"/>
          <a:ext cx="4322716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088">
                  <a:extLst>
                    <a:ext uri="{9D8B030D-6E8A-4147-A177-3AD203B41FA5}">
                      <a16:colId xmlns:a16="http://schemas.microsoft.com/office/drawing/2014/main" val="4045946971"/>
                    </a:ext>
                  </a:extLst>
                </a:gridCol>
                <a:gridCol w="3178628">
                  <a:extLst>
                    <a:ext uri="{9D8B030D-6E8A-4147-A177-3AD203B41FA5}">
                      <a16:colId xmlns:a16="http://schemas.microsoft.com/office/drawing/2014/main" val="31827621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492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Baseline, eyes open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930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Baseline, eyes closed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579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Motor execution: Left Hand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257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Motor execution: Right Hand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362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Motor imagery: Left Hand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7988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Motor imagery: Right Hand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185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Motor execution: Both Hands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258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Motor execution: Both Feet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350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Motor </a:t>
                      </a:r>
                      <a:r>
                        <a:rPr lang="en-US" dirty="0" err="1"/>
                        <a:t>Im</a:t>
                      </a:r>
                      <a:r>
                        <a:rPr lang="en-US" dirty="0"/>
                        <a:t>: Both Hands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478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Motor imagery: Both Feet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74600"/>
                  </a:ext>
                </a:extLst>
              </a:tr>
            </a:tbl>
          </a:graphicData>
        </a:graphic>
      </p:graphicFrame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D1342323-0DE2-46C2-BF66-303DA3F601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0000473"/>
              </p:ext>
            </p:extLst>
          </p:nvPr>
        </p:nvGraphicFramePr>
        <p:xfrm>
          <a:off x="6534330" y="1993190"/>
          <a:ext cx="4590870" cy="4412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2360024C-93DE-45A8-92E4-6606BEBACD86}"/>
              </a:ext>
            </a:extLst>
          </p:cNvPr>
          <p:cNvSpPr txBox="1"/>
          <p:nvPr/>
        </p:nvSpPr>
        <p:spPr>
          <a:xfrm>
            <a:off x="838200" y="1511459"/>
            <a:ext cx="10515600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Physionet</a:t>
            </a:r>
            <a:r>
              <a:rPr lang="de-DE" dirty="0"/>
              <a:t> Dataset: EEG Motor Movement/</a:t>
            </a:r>
            <a:r>
              <a:rPr lang="de-DE" dirty="0" err="1"/>
              <a:t>Imaginery</a:t>
            </a:r>
            <a:r>
              <a:rPr lang="de-DE" dirty="0"/>
              <a:t> Dataset (bci2000.org) </a:t>
            </a:r>
          </a:p>
          <a:p>
            <a:r>
              <a:rPr lang="de-DE" sz="1050" dirty="0"/>
              <a:t>[Goldberger et al. 2000 </a:t>
            </a:r>
            <a:r>
              <a:rPr lang="en-US" sz="1050" dirty="0" err="1"/>
              <a:t>PhysioBank</a:t>
            </a:r>
            <a:r>
              <a:rPr lang="en-US" sz="1050" dirty="0"/>
              <a:t>, </a:t>
            </a:r>
            <a:r>
              <a:rPr lang="en-US" sz="1050" dirty="0" err="1"/>
              <a:t>PhysioToolkit</a:t>
            </a:r>
            <a:r>
              <a:rPr lang="en-US" sz="1050" dirty="0"/>
              <a:t>, and </a:t>
            </a:r>
            <a:r>
              <a:rPr lang="en-US" sz="1050" dirty="0" err="1"/>
              <a:t>PhysioNet</a:t>
            </a:r>
            <a:r>
              <a:rPr lang="en-US" sz="1050" dirty="0"/>
              <a:t>: Components of a New Research Resource for Complex Physiologic Signals. </a:t>
            </a:r>
            <a:r>
              <a:rPr lang="en-US" sz="1050" i="1" dirty="0"/>
              <a:t>Circulation</a:t>
            </a:r>
            <a:r>
              <a:rPr lang="en-US" sz="1050" dirty="0"/>
              <a:t> </a:t>
            </a:r>
            <a:r>
              <a:rPr lang="en-US" sz="1050" b="1" dirty="0"/>
              <a:t>101</a:t>
            </a:r>
            <a:r>
              <a:rPr lang="en-US" sz="1050" dirty="0"/>
              <a:t>(23):e215-e220 2000 (June 13)</a:t>
            </a:r>
            <a:r>
              <a:rPr lang="de-DE" sz="1050" dirty="0"/>
              <a:t>]</a:t>
            </a:r>
          </a:p>
        </p:txBody>
      </p:sp>
      <p:sp>
        <p:nvSpPr>
          <p:cNvPr id="14" name="Datumsplatzhalter 13">
            <a:extLst>
              <a:ext uri="{FF2B5EF4-FFF2-40B4-BE49-F238E27FC236}">
                <a16:creationId xmlns:a16="http://schemas.microsoft.com/office/drawing/2014/main" id="{D647E56A-4EFD-4A13-B951-59C52729C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DEFB-E35C-44B7-852C-0CF5C7B07780}" type="datetime1">
              <a:rPr lang="de-DE" smtClean="0"/>
              <a:t>13.05.2019</a:t>
            </a:fld>
            <a:endParaRPr lang="de-DE"/>
          </a:p>
        </p:txBody>
      </p:sp>
      <p:sp>
        <p:nvSpPr>
          <p:cNvPr id="15" name="Fußzeilenplatzhalter 14">
            <a:extLst>
              <a:ext uri="{FF2B5EF4-FFF2-40B4-BE49-F238E27FC236}">
                <a16:creationId xmlns:a16="http://schemas.microsoft.com/office/drawing/2014/main" id="{91D43FE7-D25B-4C59-87E5-B7BABFCF3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717326F7-220D-4E46-B13C-D0574A69A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011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44915D-0978-4F76-968A-E7F1491B5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Input Data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3C7A46-DB74-464A-83D9-E3BD944A9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de-DE" dirty="0"/>
              <a:t>Raw EEG Data (</a:t>
            </a:r>
            <a:r>
              <a:rPr lang="de-DE" dirty="0" err="1"/>
              <a:t>normalized</a:t>
            </a:r>
            <a:r>
              <a:rPr lang="de-DE" dirty="0"/>
              <a:t> -1 </a:t>
            </a:r>
            <a:r>
              <a:rPr lang="de-DE" dirty="0" err="1"/>
              <a:t>to</a:t>
            </a:r>
            <a:r>
              <a:rPr lang="de-DE" dirty="0"/>
              <a:t> 1), </a:t>
            </a:r>
            <a:r>
              <a:rPr lang="de-DE" dirty="0" err="1"/>
              <a:t>split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trials</a:t>
            </a:r>
            <a:endParaRPr lang="de-DE" dirty="0"/>
          </a:p>
          <a:p>
            <a:pPr lvl="1"/>
            <a:r>
              <a:rPr lang="de-DE" dirty="0" err="1"/>
              <a:t>Epoch</a:t>
            </a:r>
            <a:r>
              <a:rPr lang="de-DE" dirty="0"/>
              <a:t> </a:t>
            </a:r>
            <a:r>
              <a:rPr lang="de-DE" dirty="0" err="1"/>
              <a:t>begins</a:t>
            </a:r>
            <a:r>
              <a:rPr lang="de-DE" dirty="0"/>
              <a:t> 1s </a:t>
            </a:r>
            <a:r>
              <a:rPr lang="de-DE" dirty="0" err="1"/>
              <a:t>before</a:t>
            </a:r>
            <a:r>
              <a:rPr lang="de-DE" dirty="0"/>
              <a:t> </a:t>
            </a:r>
            <a:r>
              <a:rPr lang="de-DE" dirty="0" err="1"/>
              <a:t>trial</a:t>
            </a:r>
            <a:r>
              <a:rPr lang="de-DE" dirty="0"/>
              <a:t> and </a:t>
            </a:r>
            <a:r>
              <a:rPr lang="de-DE" dirty="0" err="1"/>
              <a:t>ends</a:t>
            </a:r>
            <a:r>
              <a:rPr lang="de-DE" dirty="0"/>
              <a:t> 4s after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trial</a:t>
            </a:r>
            <a:r>
              <a:rPr lang="de-DE" dirty="0"/>
              <a:t> (Experimental)</a:t>
            </a:r>
            <a:br>
              <a:rPr lang="de-DE" dirty="0"/>
            </a:br>
            <a:r>
              <a:rPr lang="en-US" sz="600" dirty="0"/>
              <a:t>[</a:t>
            </a:r>
            <a:r>
              <a:rPr lang="en-US" sz="700" dirty="0"/>
              <a:t>Roy, Yannick et al. 2019. “Deep Learning-Based Electroencephalography Analysis: A Systematic Review.”]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A6522E8-7EF7-46C6-989D-95D3F4A6F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12002"/>
            <a:ext cx="3098968" cy="3186125"/>
          </a:xfrm>
          <a:prstGeom prst="rect">
            <a:avLst/>
          </a:prstGeom>
        </p:spPr>
      </p:pic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D0CC36CB-C7C1-438A-B800-4BB3B4CE4C39}"/>
              </a:ext>
            </a:extLst>
          </p:cNvPr>
          <p:cNvGrpSpPr/>
          <p:nvPr/>
        </p:nvGrpSpPr>
        <p:grpSpPr>
          <a:xfrm>
            <a:off x="5386033" y="2612001"/>
            <a:ext cx="5716931" cy="3186126"/>
            <a:chOff x="5386033" y="2612001"/>
            <a:chExt cx="5716931" cy="3186126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B2CCAED2-CCCA-412E-8EC8-F517C8FBD9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6033" y="2612001"/>
              <a:ext cx="2868801" cy="3186126"/>
            </a:xfrm>
            <a:prstGeom prst="rect">
              <a:avLst/>
            </a:prstGeom>
          </p:spPr>
        </p:pic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BFE19D07-4F00-47AB-AEBA-AEBA425D3C04}"/>
                </a:ext>
              </a:extLst>
            </p:cNvPr>
            <p:cNvSpPr txBox="1"/>
            <p:nvPr/>
          </p:nvSpPr>
          <p:spPr>
            <a:xfrm>
              <a:off x="7502326" y="4205064"/>
              <a:ext cx="3600638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de-DE" sz="1900" dirty="0" err="1">
                  <a:sym typeface="Wingdings" panose="05000000000000000000" pitchFamily="2" charset="2"/>
                </a:rPr>
                <a:t>Cropping</a:t>
              </a:r>
              <a:r>
                <a:rPr lang="de-DE" sz="1900" dirty="0">
                  <a:sym typeface="Wingdings" panose="05000000000000000000" pitchFamily="2" charset="2"/>
                </a:rPr>
                <a:t> </a:t>
              </a:r>
              <a:r>
                <a:rPr lang="de-DE" sz="1900" dirty="0" err="1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sym typeface="Wingdings" panose="05000000000000000000" pitchFamily="2" charset="2"/>
                </a:rPr>
                <a:t>increased</a:t>
              </a:r>
              <a:r>
                <a:rPr lang="de-DE" sz="1900" dirty="0">
                  <a:sym typeface="Wingdings" panose="05000000000000000000" pitchFamily="2" charset="2"/>
                </a:rPr>
                <a:t> </a:t>
              </a:r>
              <a:r>
                <a:rPr lang="de-DE" sz="1900" dirty="0" err="1">
                  <a:sym typeface="Wingdings" panose="05000000000000000000" pitchFamily="2" charset="2"/>
                </a:rPr>
                <a:t>the</a:t>
              </a:r>
              <a:r>
                <a:rPr lang="de-DE" sz="1900" dirty="0">
                  <a:sym typeface="Wingdings" panose="05000000000000000000" pitchFamily="2" charset="2"/>
                </a:rPr>
                <a:t> </a:t>
              </a:r>
              <a:r>
                <a:rPr lang="de-DE" sz="1900" dirty="0" err="1">
                  <a:sym typeface="Wingdings" panose="05000000000000000000" pitchFamily="2" charset="2"/>
                </a:rPr>
                <a:t>performance</a:t>
              </a:r>
              <a:r>
                <a:rPr lang="de-DE" sz="1900" dirty="0">
                  <a:sym typeface="Wingdings" panose="05000000000000000000" pitchFamily="2" charset="2"/>
                </a:rPr>
                <a:t> on </a:t>
              </a:r>
              <a:r>
                <a:rPr lang="de-DE" sz="1900" dirty="0" err="1">
                  <a:sym typeface="Wingdings" panose="05000000000000000000" pitchFamily="2" charset="2"/>
                </a:rPr>
                <a:t>the</a:t>
              </a:r>
              <a:r>
                <a:rPr lang="de-DE" sz="1900" dirty="0">
                  <a:sym typeface="Wingdings" panose="05000000000000000000" pitchFamily="2" charset="2"/>
                </a:rPr>
                <a:t> </a:t>
              </a:r>
              <a:r>
                <a:rPr lang="de-DE" sz="1900" dirty="0" err="1">
                  <a:sym typeface="Wingdings" panose="05000000000000000000" pitchFamily="2" charset="2"/>
                </a:rPr>
                <a:t>testset</a:t>
              </a:r>
              <a:endParaRPr lang="de-DE" sz="1900" dirty="0"/>
            </a:p>
          </p:txBody>
        </p:sp>
      </p:grpSp>
      <p:sp>
        <p:nvSpPr>
          <p:cNvPr id="15" name="Datumsplatzhalter 14">
            <a:extLst>
              <a:ext uri="{FF2B5EF4-FFF2-40B4-BE49-F238E27FC236}">
                <a16:creationId xmlns:a16="http://schemas.microsoft.com/office/drawing/2014/main" id="{5E43487C-3E4D-4B1F-B0D6-25575B183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E33C8-D5E3-46FB-A877-690FDF21E4DD}" type="datetime1">
              <a:rPr lang="de-DE" smtClean="0"/>
              <a:t>13.05.2019</a:t>
            </a:fld>
            <a:endParaRPr lang="de-DE"/>
          </a:p>
        </p:txBody>
      </p:sp>
      <p:sp>
        <p:nvSpPr>
          <p:cNvPr id="16" name="Fußzeilenplatzhalter 15">
            <a:extLst>
              <a:ext uri="{FF2B5EF4-FFF2-40B4-BE49-F238E27FC236}">
                <a16:creationId xmlns:a16="http://schemas.microsoft.com/office/drawing/2014/main" id="{80A89BED-82BE-40A8-BA30-21F100FAD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F237F069-3D0A-43E4-B49A-8146EF5F7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26027" y="5887821"/>
            <a:ext cx="6016336" cy="365125"/>
          </a:xfrm>
        </p:spPr>
        <p:txBody>
          <a:bodyPr/>
          <a:lstStyle/>
          <a:p>
            <a:r>
              <a:rPr lang="en-US" sz="900" dirty="0">
                <a:solidFill>
                  <a:schemeClr val="tx1"/>
                </a:solidFill>
              </a:rPr>
              <a:t>[</a:t>
            </a:r>
            <a:r>
              <a:rPr lang="en-US" sz="900" dirty="0" err="1">
                <a:solidFill>
                  <a:schemeClr val="tx1"/>
                </a:solidFill>
              </a:rPr>
              <a:t>Schirrmeister</a:t>
            </a:r>
            <a:r>
              <a:rPr lang="en-US" sz="900" dirty="0">
                <a:solidFill>
                  <a:schemeClr val="tx1"/>
                </a:solidFill>
              </a:rPr>
              <a:t> et al. 2017. “Deep Learning with Convolutional Neural Networks for EEG Decoding and Visualization”]</a:t>
            </a:r>
          </a:p>
        </p:txBody>
      </p:sp>
    </p:spTree>
    <p:extLst>
      <p:ext uri="{BB962C8B-B14F-4D97-AF65-F5344CB8AC3E}">
        <p14:creationId xmlns:p14="http://schemas.microsoft.com/office/powerpoint/2010/main" val="2036556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44915D-0978-4F76-968A-E7F1491B5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Input Data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3C7A46-DB74-464A-83D9-E3BD944A9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048750" cy="4351338"/>
          </a:xfrm>
        </p:spPr>
        <p:txBody>
          <a:bodyPr>
            <a:normAutofit/>
          </a:bodyPr>
          <a:lstStyle/>
          <a:p>
            <a:r>
              <a:rPr lang="de-DE" dirty="0" err="1"/>
              <a:t>Adding</a:t>
            </a:r>
            <a:r>
              <a:rPr lang="de-DE" dirty="0"/>
              <a:t> </a:t>
            </a:r>
            <a:r>
              <a:rPr lang="de-DE" dirty="0" err="1"/>
              <a:t>white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augment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*</a:t>
            </a:r>
          </a:p>
          <a:p>
            <a:pPr lvl="1"/>
            <a:endParaRPr lang="de-DE" dirty="0"/>
          </a:p>
          <a:p>
            <a:pPr lvl="1"/>
            <a:r>
              <a:rPr lang="de-DE" dirty="0" err="1"/>
              <a:t>Generalization</a:t>
            </a:r>
            <a:endParaRPr lang="de-DE" dirty="0"/>
          </a:p>
          <a:p>
            <a:endParaRPr lang="de-DE" dirty="0"/>
          </a:p>
          <a:p>
            <a:pPr lvl="1"/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ACFC32F1-BE64-4124-B2C2-CE8D47F4E8E8}"/>
              </a:ext>
            </a:extLst>
          </p:cNvPr>
          <p:cNvGrpSpPr/>
          <p:nvPr/>
        </p:nvGrpSpPr>
        <p:grpSpPr>
          <a:xfrm>
            <a:off x="1136826" y="3331487"/>
            <a:ext cx="6947302" cy="1525062"/>
            <a:chOff x="1098893" y="2666469"/>
            <a:chExt cx="8451499" cy="152506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6D41E46C-6327-4988-9EBD-BCBCF681BC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8893" y="2683669"/>
              <a:ext cx="1981219" cy="1490662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F18D4C75-CA75-4DFF-B924-2EDF9B14C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58747" y="2666469"/>
              <a:ext cx="2791645" cy="1507862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6BF4B6D7-1C3C-41B1-9B43-AEC69C896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2226" y="2666469"/>
              <a:ext cx="1981219" cy="1525062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C1291416-ED4C-4875-B642-AA95555080BE}"/>
                </a:ext>
              </a:extLst>
            </p:cNvPr>
            <p:cNvSpPr txBox="1"/>
            <p:nvPr/>
          </p:nvSpPr>
          <p:spPr>
            <a:xfrm>
              <a:off x="3195668" y="2945157"/>
              <a:ext cx="482238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5800" dirty="0"/>
                <a:t>+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E237C7D5-9CA1-4C0E-B894-A81F216673B7}"/>
                </a:ext>
              </a:extLst>
            </p:cNvPr>
            <p:cNvSpPr txBox="1"/>
            <p:nvPr/>
          </p:nvSpPr>
          <p:spPr>
            <a:xfrm>
              <a:off x="6059977" y="2936557"/>
              <a:ext cx="482238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5800" dirty="0"/>
                <a:t>=</a:t>
              </a:r>
            </a:p>
          </p:txBody>
        </p:sp>
      </p:grpSp>
      <p:sp>
        <p:nvSpPr>
          <p:cNvPr id="15" name="Textfeld 14">
            <a:extLst>
              <a:ext uri="{FF2B5EF4-FFF2-40B4-BE49-F238E27FC236}">
                <a16:creationId xmlns:a16="http://schemas.microsoft.com/office/drawing/2014/main" id="{8EB13448-AF53-4C6D-807D-E49AF861AEC9}"/>
              </a:ext>
            </a:extLst>
          </p:cNvPr>
          <p:cNvSpPr txBox="1"/>
          <p:nvPr/>
        </p:nvSpPr>
        <p:spPr>
          <a:xfrm>
            <a:off x="8408088" y="3028684"/>
            <a:ext cx="36006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de-DE" sz="2200" dirty="0" err="1">
                <a:sym typeface="Wingdings" panose="05000000000000000000" pitchFamily="2" charset="2"/>
              </a:rPr>
              <a:t>Adding</a:t>
            </a:r>
            <a:r>
              <a:rPr lang="de-DE" sz="2200" dirty="0">
                <a:sym typeface="Wingdings" panose="05000000000000000000" pitchFamily="2" charset="2"/>
              </a:rPr>
              <a:t> White Noise </a:t>
            </a:r>
            <a:r>
              <a:rPr lang="de-DE" sz="22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increased</a:t>
            </a:r>
            <a:r>
              <a:rPr lang="de-DE" sz="2200" dirty="0">
                <a:sym typeface="Wingdings" panose="05000000000000000000" pitchFamily="2" charset="2"/>
              </a:rPr>
              <a:t> </a:t>
            </a:r>
            <a:r>
              <a:rPr lang="de-DE" sz="2200" dirty="0" err="1">
                <a:sym typeface="Wingdings" panose="05000000000000000000" pitchFamily="2" charset="2"/>
              </a:rPr>
              <a:t>the</a:t>
            </a:r>
            <a:r>
              <a:rPr lang="de-DE" sz="2200" dirty="0">
                <a:sym typeface="Wingdings" panose="05000000000000000000" pitchFamily="2" charset="2"/>
              </a:rPr>
              <a:t> </a:t>
            </a:r>
            <a:r>
              <a:rPr lang="de-DE" sz="2200" dirty="0" err="1">
                <a:sym typeface="Wingdings" panose="05000000000000000000" pitchFamily="2" charset="2"/>
              </a:rPr>
              <a:t>performance</a:t>
            </a:r>
            <a:r>
              <a:rPr lang="de-DE" sz="2200" dirty="0">
                <a:sym typeface="Wingdings" panose="05000000000000000000" pitchFamily="2" charset="2"/>
              </a:rPr>
              <a:t> on </a:t>
            </a:r>
            <a:r>
              <a:rPr lang="de-DE" sz="2200" dirty="0" err="1">
                <a:sym typeface="Wingdings" panose="05000000000000000000" pitchFamily="2" charset="2"/>
              </a:rPr>
              <a:t>the</a:t>
            </a:r>
            <a:r>
              <a:rPr lang="de-DE" sz="2200" dirty="0">
                <a:sym typeface="Wingdings" panose="05000000000000000000" pitchFamily="2" charset="2"/>
              </a:rPr>
              <a:t> </a:t>
            </a:r>
            <a:r>
              <a:rPr lang="de-DE" sz="2200" dirty="0" err="1">
                <a:sym typeface="Wingdings" panose="05000000000000000000" pitchFamily="2" charset="2"/>
              </a:rPr>
              <a:t>testset</a:t>
            </a:r>
            <a:endParaRPr lang="de-DE" sz="2200" dirty="0">
              <a:sym typeface="Wingdings" panose="05000000000000000000" pitchFamily="2" charset="2"/>
            </a:endParaRPr>
          </a:p>
          <a:p>
            <a:r>
              <a:rPr lang="de-DE" sz="2200" dirty="0">
                <a:sym typeface="Wingdings" panose="05000000000000000000" pitchFamily="2" charset="2"/>
              </a:rPr>
              <a:t>     </a:t>
            </a:r>
            <a:endParaRPr lang="de-DE" sz="2200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7A27E51-B842-4299-8CD3-7117A98ADEF1}"/>
              </a:ext>
            </a:extLst>
          </p:cNvPr>
          <p:cNvSpPr txBox="1"/>
          <p:nvPr/>
        </p:nvSpPr>
        <p:spPr>
          <a:xfrm>
            <a:off x="838200" y="5366128"/>
            <a:ext cx="4717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* 5x </a:t>
            </a:r>
            <a:r>
              <a:rPr lang="de-DE" sz="1600" dirty="0" err="1"/>
              <a:t>increasement</a:t>
            </a:r>
            <a:r>
              <a:rPr lang="de-DE" sz="1600" dirty="0"/>
              <a:t> of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training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size</a:t>
            </a:r>
            <a:endParaRPr lang="de-DE" sz="1600" dirty="0"/>
          </a:p>
        </p:txBody>
      </p:sp>
      <p:sp>
        <p:nvSpPr>
          <p:cNvPr id="17" name="Datumsplatzhalter 16">
            <a:extLst>
              <a:ext uri="{FF2B5EF4-FFF2-40B4-BE49-F238E27FC236}">
                <a16:creationId xmlns:a16="http://schemas.microsoft.com/office/drawing/2014/main" id="{8450111F-162F-474E-9AD2-99C2544B7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67E98-3D98-4B9D-BF98-1821E0FB5F18}" type="datetime1">
              <a:rPr lang="de-DE" smtClean="0"/>
              <a:t>13.05.2019</a:t>
            </a:fld>
            <a:endParaRPr lang="de-DE" dirty="0"/>
          </a:p>
        </p:txBody>
      </p:sp>
      <p:sp>
        <p:nvSpPr>
          <p:cNvPr id="18" name="Fußzeilenplatzhalter 17">
            <a:extLst>
              <a:ext uri="{FF2B5EF4-FFF2-40B4-BE49-F238E27FC236}">
                <a16:creationId xmlns:a16="http://schemas.microsoft.com/office/drawing/2014/main" id="{3ED642CF-E622-4448-AC72-610C6D21F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Deep Learning on EEG - Advanced Topics in Machine Learning</a:t>
            </a:r>
            <a:endParaRPr lang="de-DE"/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BCEE01F5-F6D6-4EDC-91B5-722FE910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36627-3063-4A1B-84F0-B2F5498F0741}" type="slidenum">
              <a:rPr lang="de-DE" smtClean="0"/>
              <a:t>9</a:t>
            </a:fld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E408A4A-7D05-4292-AFD8-D7F6165C4A99}"/>
              </a:ext>
            </a:extLst>
          </p:cNvPr>
          <p:cNvSpPr/>
          <p:nvPr/>
        </p:nvSpPr>
        <p:spPr>
          <a:xfrm>
            <a:off x="971153" y="4972132"/>
            <a:ext cx="68458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04800" indent="-304800"/>
            <a:r>
              <a:rPr lang="en-US" sz="900" dirty="0"/>
              <a:t>[Wang, Fang et al. 2018. “Data Augmentation for EEG-Based Emotion Recognition with Deep Convolutional Neural Networks.” In , 82–93.]</a:t>
            </a:r>
            <a:endParaRPr lang="en-US" sz="9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45557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2316</Words>
  <Application>Microsoft Office PowerPoint</Application>
  <PresentationFormat>Breitbild</PresentationFormat>
  <Paragraphs>325</Paragraphs>
  <Slides>19</Slides>
  <Notes>5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Wingdings</vt:lpstr>
      <vt:lpstr>Office</vt:lpstr>
      <vt:lpstr>Deep-Learning based Classification of Executed and Imagined Motor Movement EEG Signals</vt:lpstr>
      <vt:lpstr>What is an EEG?</vt:lpstr>
      <vt:lpstr>Why do we record an EEG?</vt:lpstr>
      <vt:lpstr>Why Deep Learning?</vt:lpstr>
      <vt:lpstr>Difficulties</vt:lpstr>
      <vt:lpstr>Literature</vt:lpstr>
      <vt:lpstr>Data</vt:lpstr>
      <vt:lpstr>Input Data </vt:lpstr>
      <vt:lpstr>Input Data </vt:lpstr>
      <vt:lpstr>Models … we tried and tried…</vt:lpstr>
      <vt:lpstr>Literature and EEG Models</vt:lpstr>
      <vt:lpstr>ConvNetFBCSP</vt:lpstr>
      <vt:lpstr>ConvNetFBCSP – Why so shallow?</vt:lpstr>
      <vt:lpstr>ConvNetFBCSP*</vt:lpstr>
      <vt:lpstr>Overview + (Pre) Final Results </vt:lpstr>
      <vt:lpstr>Discussion</vt:lpstr>
      <vt:lpstr>Future Work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performed or imaginary body movements from EEG signals</dc:title>
  <dc:creator>Peter Lustig</dc:creator>
  <cp:lastModifiedBy>Peter Lustig</cp:lastModifiedBy>
  <cp:revision>150</cp:revision>
  <dcterms:created xsi:type="dcterms:W3CDTF">2019-05-06T11:09:39Z</dcterms:created>
  <dcterms:modified xsi:type="dcterms:W3CDTF">2019-05-13T08:07:10Z</dcterms:modified>
</cp:coreProperties>
</file>

<file path=docProps/thumbnail.jpeg>
</file>